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7"/>
  </p:notesMasterIdLst>
  <p:sldIdLst>
    <p:sldId id="259" r:id="rId2"/>
    <p:sldId id="256" r:id="rId3"/>
    <p:sldId id="271" r:id="rId4"/>
    <p:sldId id="273" r:id="rId5"/>
    <p:sldId id="260" r:id="rId6"/>
    <p:sldId id="261" r:id="rId7"/>
    <p:sldId id="257" r:id="rId8"/>
    <p:sldId id="265" r:id="rId9"/>
    <p:sldId id="268" r:id="rId10"/>
    <p:sldId id="270" r:id="rId11"/>
    <p:sldId id="269" r:id="rId12"/>
    <p:sldId id="263" r:id="rId13"/>
    <p:sldId id="262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/>
    <p:restoredTop sz="97033"/>
  </p:normalViewPr>
  <p:slideViewPr>
    <p:cSldViewPr snapToGrid="0">
      <p:cViewPr varScale="1">
        <p:scale>
          <a:sx n="104" d="100"/>
          <a:sy n="104" d="100"/>
        </p:scale>
        <p:origin x="216" y="608"/>
      </p:cViewPr>
      <p:guideLst>
        <p:guide orient="horz" pos="2184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A503-465D-EB4D-AC2A-4710F3EDEB82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ED14D-7A30-C941-8F95-48A0936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FFFB-122A-92E7-9C68-5B026A61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6C480-3960-95A1-1C7D-9806A8FC7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7B86C-213E-B3E6-376C-55D06D67B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4B1A0-8829-16C2-F75F-D0E697BEE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1722-CA9E-A3C1-3842-7F6AD269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6EEB7-8271-C6E8-2FE5-4384B8449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CCB35-5407-1881-3B72-04307F19D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4B063-AE7B-7B63-528E-DD8574423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2312-5E25-7EDD-F08D-003DB668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4D04B-8C1D-82AD-D4D3-6AF010E27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98448-66BF-E977-CDEC-332A7FC95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C77F-392F-F072-A02D-F69BABE55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32FF6-6D41-8ED1-7EE8-B7A0073F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38663-5E47-B6CC-DEDA-1920298DE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7A0E7-632F-8907-A674-32A2C5E09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4E8B-CD6B-58DA-0B91-C6EEAADAB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BA50D-6A55-5B84-AB23-16D0FE48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AB3BB-2F35-FE54-D349-81C586316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E0F22-AFAC-BE01-BDEE-EF06004BB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F4F7D-B1F5-7AB5-DD0D-EFC26F851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D0C2-E06A-1F74-E484-110D1223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CCFFF-03BC-AECE-2531-9120E6159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EB96D-71D5-770E-0E11-BD2D4C1E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0869E-40B0-3E4A-9017-38A566283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9C2B-1EC3-C213-784E-20213761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4BC93-AF43-5AD2-D162-FBED31ED0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1D456-10D7-3028-2EC0-C16EE0A47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EC39D-7A62-957E-EDF6-D96028D47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14D-7A30-C941-8F95-48A0936B95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21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5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4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1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6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1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5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927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2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398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5259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91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12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748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7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7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8/26/25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2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57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16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5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73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2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2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7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26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92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54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62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0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10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29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4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9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8/26/25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8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4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0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0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1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8/26/25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8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57" r:id="rId39"/>
    <p:sldLayoutId id="2147483845" r:id="rId40"/>
    <p:sldLayoutId id="2147483846" r:id="rId41"/>
    <p:sldLayoutId id="2147483847" r:id="rId42"/>
    <p:sldLayoutId id="2147483848" r:id="rId43"/>
    <p:sldLayoutId id="2147483849" r:id="rId44"/>
    <p:sldLayoutId id="2147483850" r:id="rId45"/>
    <p:sldLayoutId id="2147483851" r:id="rId46"/>
    <p:sldLayoutId id="2147483852" r:id="rId47"/>
    <p:sldLayoutId id="2147483853" r:id="rId48"/>
    <p:sldLayoutId id="2147483854" r:id="rId49"/>
    <p:sldLayoutId id="2147483855" r:id="rId50"/>
    <p:sldLayoutId id="214748385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5C082-A330-DAF7-9D45-EDD99277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072679-A295-93F8-C6E4-950D80695B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7088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87F0C-DCF8-E104-AF98-D904892A69F8}"/>
              </a:ext>
            </a:extLst>
          </p:cNvPr>
          <p:cNvSpPr txBox="1"/>
          <p:nvPr/>
        </p:nvSpPr>
        <p:spPr>
          <a:xfrm>
            <a:off x="4464957" y="1570038"/>
            <a:ext cx="6697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We must honor the invaluable contributions and dedication of our long-standing members who built this organization.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469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2D4D6-A0F9-5DC3-ABB1-5AB3BD456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2C1A-F65A-26F4-1B58-4E406E30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23" y="468352"/>
            <a:ext cx="8449377" cy="67951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New Members Will Join SIR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030CBE3-2A65-E2B3-BF56-DB190BD08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759E-5022-D7A1-298C-EE04E3EEEDD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316995" y="1515644"/>
            <a:ext cx="6595087" cy="4714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2. Purpose &amp; Giving Back</a:t>
            </a:r>
          </a:p>
          <a:p>
            <a:pPr lvl="1"/>
            <a:r>
              <a:rPr lang="en-US" sz="2600" dirty="0"/>
              <a:t>Feel useful and valued</a:t>
            </a:r>
          </a:p>
          <a:p>
            <a:pPr lvl="1"/>
            <a:r>
              <a:rPr lang="en-US" sz="2600" dirty="0"/>
              <a:t>Share your skills and life experience</a:t>
            </a:r>
          </a:p>
          <a:p>
            <a:pPr lvl="1"/>
            <a:r>
              <a:rPr lang="en-US" sz="2600" dirty="0"/>
              <a:t>See the difference you make right away</a:t>
            </a:r>
            <a:br>
              <a:rPr lang="en-US" sz="2600" dirty="0"/>
            </a:br>
            <a:endParaRPr lang="en-US" sz="14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Message: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i="1" dirty="0"/>
              <a:t>“Use Your Talents, Make an Impact”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910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967B-95CB-B46D-408B-C1E047FC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B987-2381-24F4-294C-D1C4D44C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23" y="477061"/>
            <a:ext cx="8449377" cy="67951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New Members Will Join SIR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1C74B4E-E2FF-42DC-17A3-CD3007BD77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C002-18E4-1D57-9CEB-5B6611D41D9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314510" y="1489262"/>
            <a:ext cx="7877490" cy="4793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3. Staying Active &amp; Healthy</a:t>
            </a:r>
          </a:p>
          <a:p>
            <a:pPr lvl="1"/>
            <a:r>
              <a:rPr lang="en-US" sz="2600" dirty="0"/>
              <a:t>Keep moving — walking, golf, hiking, biking</a:t>
            </a:r>
          </a:p>
          <a:p>
            <a:pPr lvl="1"/>
            <a:r>
              <a:rPr lang="en-US" sz="2600" dirty="0"/>
              <a:t>Stay sharp in mind and spirit</a:t>
            </a:r>
          </a:p>
          <a:p>
            <a:pPr lvl="1"/>
            <a:r>
              <a:rPr lang="en-US" sz="2600" dirty="0"/>
              <a:t>Being active together makes it easier (and more fun!)</a:t>
            </a:r>
            <a:endParaRPr lang="en-US" sz="30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Message:</a:t>
            </a:r>
            <a:br>
              <a:rPr lang="en-US" sz="3200" b="1" dirty="0"/>
            </a:br>
            <a:r>
              <a:rPr lang="en-US" sz="3200" dirty="0"/>
              <a:t> </a:t>
            </a:r>
            <a:r>
              <a:rPr lang="en-US" sz="3200" i="1" dirty="0"/>
              <a:t>“Stay Active, Stay Young”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906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47CB-056A-C9C0-794E-744077B5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EBDD-52DF-F811-58B7-5DA4CC1A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425578"/>
            <a:ext cx="8449377" cy="679519"/>
          </a:xfrm>
        </p:spPr>
        <p:txBody>
          <a:bodyPr anchor="t">
            <a:no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Sell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5AA2F2-36AC-3969-CEDF-37DDBED967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A827-766F-04C7-C2E4-B122F9178EF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798832" y="1559847"/>
            <a:ext cx="7154778" cy="5475953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Activity-first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“Join us for a casual [activity] next week — my guest.”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Friendship-first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“Great guys, good laughs, no heavy lifting.”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Well-being-first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“Staying active and connected is the point—we make it easy.”</a:t>
            </a:r>
          </a:p>
        </p:txBody>
      </p:sp>
    </p:spTree>
    <p:extLst>
      <p:ext uri="{BB962C8B-B14F-4D97-AF65-F5344CB8AC3E}">
        <p14:creationId xmlns:p14="http://schemas.microsoft.com/office/powerpoint/2010/main" val="340063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6AD1-CF47-676C-7246-842CB442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B412-4920-C748-DF21-09DD7510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468352"/>
            <a:ext cx="8449377" cy="67951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Boomers will Join!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C69214-5370-135D-6584-60AB7913F4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F61F-A7D4-AED6-68A8-1465931F89A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3984727" y="1489262"/>
            <a:ext cx="7877490" cy="4793171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/>
              <a:t>They are less interested in clubs with rigid traditions and more attracted to organizations where they can have an immediate and visible impact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/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/>
              <a:t>Clubs that adapt to these preferences—offering diverse activities, opportunities for personal impact, and flexible involvement—are more successful in attracting and retaining Boomers.</a:t>
            </a:r>
          </a:p>
        </p:txBody>
      </p:sp>
    </p:spTree>
    <p:extLst>
      <p:ext uri="{BB962C8B-B14F-4D97-AF65-F5344CB8AC3E}">
        <p14:creationId xmlns:p14="http://schemas.microsoft.com/office/powerpoint/2010/main" val="163944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smiling and holding golf clubs&#10;&#10;AI-generated content may be incorrect.">
            <a:extLst>
              <a:ext uri="{FF2B5EF4-FFF2-40B4-BE49-F238E27FC236}">
                <a16:creationId xmlns:a16="http://schemas.microsoft.com/office/drawing/2014/main" id="{33149244-A1A6-11AA-DFF6-BD5D731E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342E-A128-F553-1660-97C146FA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ranch cycle&#10;&#10;AI-generated content may be incorrect.">
            <a:extLst>
              <a:ext uri="{FF2B5EF4-FFF2-40B4-BE49-F238E27FC236}">
                <a16:creationId xmlns:a16="http://schemas.microsoft.com/office/drawing/2014/main" id="{09E16ACF-4C63-8FDC-6C93-8F23AD89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55" y="0"/>
            <a:ext cx="9037489" cy="67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DD7A-F433-851A-E62C-5E6A8BE85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98" y="1952244"/>
            <a:ext cx="5852160" cy="2953512"/>
          </a:xfr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We NEED new members aged 60-70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45534A7-5997-97EF-F5B5-4B8FF2D8D4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0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95A9B-C9E1-BA5B-2DE4-F7DB946E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20C-2DA6-BB57-D1B2-98E73D983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792" y="1114225"/>
            <a:ext cx="5852160" cy="2953512"/>
          </a:xfr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We NEED new members aged 60-70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58643-7E5C-2BBB-9D71-AC3EC9232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008" y="4067737"/>
            <a:ext cx="4681728" cy="1591056"/>
          </a:xfrm>
          <a:effectLst>
            <a:outerShdw blurRad="50800" dist="93241" dir="6965187" algn="ctr" rotWithShape="0">
              <a:srgbClr val="000000">
                <a:alpha val="43137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+mj-lt"/>
                <a:ea typeface="+mj-ea"/>
                <a:cs typeface="+mj-cs"/>
              </a:rPr>
              <a:t>WHY?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4557681-E109-C416-5C1E-4608F2EF6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9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D0AC5-BE66-9F11-3432-D64654EC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3742-B15B-A8AF-0C2B-DF0A2AA3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23" y="1418193"/>
            <a:ext cx="8449377" cy="679519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is ESSENTIAL!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F474890-C5E6-B21F-E98D-A7CA5A716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3615268" cy="67479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3C01-A36C-5844-3FE5-9FC55049CDA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389922" y="2724246"/>
            <a:ext cx="7154778" cy="3659621"/>
          </a:xfrm>
        </p:spPr>
        <p:txBody>
          <a:bodyPr>
            <a:no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b="1" i="1" dirty="0">
                <a:cs typeface="Arial" panose="020B0604020202020204" pitchFamily="34" charset="0"/>
              </a:rPr>
              <a:t>Be Aware of Two Facts: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Our membership is declining at ~4%+/yr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Our average age is now around 80+ </a:t>
            </a:r>
          </a:p>
          <a:p>
            <a:pPr marL="0" indent="0">
              <a:lnSpc>
                <a:spcPts val="2400"/>
              </a:lnSpc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en-US" sz="2800" b="1" i="1" dirty="0">
                <a:cs typeface="Arial" panose="020B0604020202020204" pitchFamily="34" charset="0"/>
              </a:rPr>
              <a:t>For SIR to Survive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2800" dirty="0">
                <a:cs typeface="Arial" panose="020B0604020202020204" pitchFamily="34" charset="0"/>
              </a:rPr>
              <a:t>We need to recruit more younger members (aged 60-70) to inject new energy and ensure the future of our branches by cultivating a stream of new leaders.</a:t>
            </a:r>
          </a:p>
        </p:txBody>
      </p:sp>
    </p:spTree>
    <p:extLst>
      <p:ext uri="{BB962C8B-B14F-4D97-AF65-F5344CB8AC3E}">
        <p14:creationId xmlns:p14="http://schemas.microsoft.com/office/powerpoint/2010/main" val="36618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looking at the ocean&#10;&#10;AI-generated content may be incorrect.">
            <a:extLst>
              <a:ext uri="{FF2B5EF4-FFF2-40B4-BE49-F238E27FC236}">
                <a16:creationId xmlns:a16="http://schemas.microsoft.com/office/drawing/2014/main" id="{21505DC2-47E9-74AD-5ED4-A967207A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6942" y="-1092367"/>
            <a:ext cx="12910088" cy="11579352"/>
          </a:xfrm>
        </p:spPr>
      </p:pic>
    </p:spTree>
    <p:extLst>
      <p:ext uri="{BB962C8B-B14F-4D97-AF65-F5344CB8AC3E}">
        <p14:creationId xmlns:p14="http://schemas.microsoft.com/office/powerpoint/2010/main" val="140123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men standing next to golf carts&#10;&#10;AI-generated content may be incorrect.">
            <a:extLst>
              <a:ext uri="{FF2B5EF4-FFF2-40B4-BE49-F238E27FC236}">
                <a16:creationId xmlns:a16="http://schemas.microsoft.com/office/drawing/2014/main" id="{CF193C44-8B6F-A76E-A60A-A96E8BAE9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601204"/>
            <a:ext cx="12739607" cy="8668070"/>
          </a:xfrm>
        </p:spPr>
      </p:pic>
    </p:spTree>
    <p:extLst>
      <p:ext uri="{BB962C8B-B14F-4D97-AF65-F5344CB8AC3E}">
        <p14:creationId xmlns:p14="http://schemas.microsoft.com/office/powerpoint/2010/main" val="247773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1685-F9C1-289C-E25C-CF1E603F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386576"/>
            <a:ext cx="8205293" cy="898917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they Join?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F34154-83B4-CD22-748A-01F4FE2C5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Content Placeholder 10" descr="A white sheet with black text and yellow text&#10;&#10;AI-generated content may be incorrect.">
            <a:extLst>
              <a:ext uri="{FF2B5EF4-FFF2-40B4-BE49-F238E27FC236}">
                <a16:creationId xmlns:a16="http://schemas.microsoft.com/office/drawing/2014/main" id="{D9608E3B-92F0-53CB-8557-E67203D892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65945" y="1128526"/>
            <a:ext cx="7361498" cy="5495298"/>
          </a:xfrm>
        </p:spPr>
      </p:pic>
    </p:spTree>
    <p:extLst>
      <p:ext uri="{BB962C8B-B14F-4D97-AF65-F5344CB8AC3E}">
        <p14:creationId xmlns:p14="http://schemas.microsoft.com/office/powerpoint/2010/main" val="184542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55278-A490-7A31-509E-D8F3834AA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F5A8-4689-8EA4-68F8-1FA0F74C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534967"/>
            <a:ext cx="8449377" cy="67951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SIR Benefits or “Hooks”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C02D70-0313-DB14-3097-357F1F393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DB3946-57D3-133E-2CED-C0FB26CB4C9B}"/>
              </a:ext>
            </a:extLst>
          </p:cNvPr>
          <p:cNvSpPr txBox="1">
            <a:spLocks/>
          </p:cNvSpPr>
          <p:nvPr/>
        </p:nvSpPr>
        <p:spPr>
          <a:xfrm>
            <a:off x="4448012" y="1514631"/>
            <a:ext cx="7276699" cy="13603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Enhanced Social Connections and Meaningful Relationships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1EFE-A8DE-B6D4-0915-A7C7498D174E}"/>
              </a:ext>
            </a:extLst>
          </p:cNvPr>
          <p:cNvSpPr txBox="1"/>
          <p:nvPr/>
        </p:nvSpPr>
        <p:spPr>
          <a:xfrm>
            <a:off x="4448012" y="3546089"/>
            <a:ext cx="7276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 </a:t>
            </a:r>
            <a:r>
              <a:rPr lang="en-US" sz="3000" b="1" dirty="0"/>
              <a:t>Improved Physical Health and </a:t>
            </a:r>
          </a:p>
          <a:p>
            <a:pPr algn="ctr"/>
            <a:r>
              <a:rPr lang="en-US" sz="3000" b="1" dirty="0"/>
              <a:t>Active Lifestyles</a:t>
            </a:r>
            <a:endParaRPr lang="en-US" sz="3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43DE7-538A-1CC2-40D6-7681C1DB8EE9}"/>
              </a:ext>
            </a:extLst>
          </p:cNvPr>
          <p:cNvSpPr txBox="1"/>
          <p:nvPr/>
        </p:nvSpPr>
        <p:spPr>
          <a:xfrm>
            <a:off x="4448012" y="2757914"/>
            <a:ext cx="7276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 Sense of Purpose and Contribution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3031D-4248-79E6-1C5D-C9DA63674CA9}"/>
              </a:ext>
            </a:extLst>
          </p:cNvPr>
          <p:cNvSpPr txBox="1"/>
          <p:nvPr/>
        </p:nvSpPr>
        <p:spPr>
          <a:xfrm>
            <a:off x="4738839" y="5072928"/>
            <a:ext cx="727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It’s not ‘Come do what we do’,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it’s ‘What do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YOU</a:t>
            </a:r>
            <a:r>
              <a:rPr lang="en-US" sz="3600" b="1" dirty="0">
                <a:solidFill>
                  <a:srgbClr val="C00000"/>
                </a:solidFill>
              </a:rPr>
              <a:t> want to do?” </a:t>
            </a:r>
          </a:p>
        </p:txBody>
      </p:sp>
    </p:spTree>
    <p:extLst>
      <p:ext uri="{BB962C8B-B14F-4D97-AF65-F5344CB8AC3E}">
        <p14:creationId xmlns:p14="http://schemas.microsoft.com/office/powerpoint/2010/main" val="312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47973-495A-AC19-2A44-CF68F29AE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9765-9A3D-A732-AC7D-A1FFAC33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23" y="477061"/>
            <a:ext cx="8449377" cy="67951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New Members Will Join SIR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9D7414C-F306-6C0F-4290-73E7BB492A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6160" cy="66238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E5C5-F4F0-4553-16C3-5469ADD1812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4314510" y="1489262"/>
            <a:ext cx="7877490" cy="4793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1. Friendships &amp; Social Connections</a:t>
            </a:r>
          </a:p>
          <a:p>
            <a:pPr lvl="1"/>
            <a:r>
              <a:rPr lang="en-US" sz="2800" dirty="0"/>
              <a:t>Meet new friends your own age</a:t>
            </a:r>
          </a:p>
          <a:p>
            <a:pPr lvl="1"/>
            <a:r>
              <a:rPr lang="en-US" sz="2800" dirty="0"/>
              <a:t>Enjoy time with people who share your interests</a:t>
            </a:r>
          </a:p>
          <a:p>
            <a:pPr lvl="1"/>
            <a:r>
              <a:rPr lang="en-US" sz="2800" dirty="0"/>
              <a:t>Friendship is healthy — it helps you live longer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Message:</a:t>
            </a:r>
            <a:br>
              <a:rPr lang="en-US" sz="3200" b="1" dirty="0"/>
            </a:br>
            <a:r>
              <a:rPr lang="en-US" sz="3200" b="1" dirty="0"/>
              <a:t> </a:t>
            </a:r>
            <a:r>
              <a:rPr lang="en-US" sz="2800" i="1" dirty="0"/>
              <a:t>“New Friends, Shared Fun”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621701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394</Words>
  <Application>Microsoft Macintosh PowerPoint</Application>
  <PresentationFormat>Widescreen</PresentationFormat>
  <Paragraphs>55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Light</vt:lpstr>
      <vt:lpstr>Arial</vt:lpstr>
      <vt:lpstr>Arial Rounded MT Bold</vt:lpstr>
      <vt:lpstr>Chroma</vt:lpstr>
      <vt:lpstr>PowerPoint Presentation</vt:lpstr>
      <vt:lpstr>We NEED new members aged 60-70</vt:lpstr>
      <vt:lpstr>We NEED new members aged 60-70</vt:lpstr>
      <vt:lpstr>Change is ESSENTIAL!</vt:lpstr>
      <vt:lpstr>PowerPoint Presentation</vt:lpstr>
      <vt:lpstr>PowerPoint Presentation</vt:lpstr>
      <vt:lpstr>Will they Join?</vt:lpstr>
      <vt:lpstr>Three SIR Benefits or “Hooks”</vt:lpstr>
      <vt:lpstr>Why New Members Will Join SIR</vt:lpstr>
      <vt:lpstr>Why New Members Will Join SIR</vt:lpstr>
      <vt:lpstr>Why New Members Will Join SIR</vt:lpstr>
      <vt:lpstr>INVITE not Sell</vt:lpstr>
      <vt:lpstr>Boomers will Join!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Derek Southern</dc:creator>
  <cp:lastModifiedBy>Derek Southern</cp:lastModifiedBy>
  <cp:revision>22</cp:revision>
  <dcterms:created xsi:type="dcterms:W3CDTF">2025-08-22T23:39:57Z</dcterms:created>
  <dcterms:modified xsi:type="dcterms:W3CDTF">2025-08-26T16:02:46Z</dcterms:modified>
</cp:coreProperties>
</file>