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80" r:id="rId6"/>
    <p:sldId id="281" r:id="rId7"/>
    <p:sldId id="282" r:id="rId8"/>
    <p:sldId id="283" r:id="rId9"/>
    <p:sldId id="284" r:id="rId10"/>
    <p:sldId id="264" r:id="rId11"/>
    <p:sldId id="265" r:id="rId12"/>
    <p:sldId id="266" r:id="rId13"/>
    <p:sldId id="267" r:id="rId14"/>
    <p:sldId id="273" r:id="rId15"/>
    <p:sldId id="268" r:id="rId16"/>
    <p:sldId id="270" r:id="rId17"/>
    <p:sldId id="269" r:id="rId18"/>
    <p:sldId id="271" r:id="rId19"/>
    <p:sldId id="272" r:id="rId20"/>
    <p:sldId id="274" r:id="rId21"/>
    <p:sldId id="278" r:id="rId22"/>
    <p:sldId id="275" r:id="rId23"/>
    <p:sldId id="276" r:id="rId24"/>
    <p:sldId id="277" r:id="rId25"/>
  </p:sldIdLst>
  <p:sldSz cx="12192000" cy="6858000"/>
  <p:notesSz cx="7016750" cy="9302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4" d="100"/>
          <a:sy n="64" d="100"/>
        </p:scale>
        <p:origin x="84" y="10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FB575-FD81-420A-9481-4001BF6504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50EE75-F343-4F51-AA74-9E8AE04B06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009C828-D095-4547-B1F2-92DAB3B2CC68}"/>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5" name="Footer Placeholder 4">
            <a:extLst>
              <a:ext uri="{FF2B5EF4-FFF2-40B4-BE49-F238E27FC236}">
                <a16:creationId xmlns:a16="http://schemas.microsoft.com/office/drawing/2014/main" id="{F5A6B064-6738-4BF2-B0B5-79DF054C8B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874622-39AB-4B6C-B580-B89654709036}"/>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2465811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BB6E1-E330-48AB-B02C-9B83B899CA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CB646A-AA40-4E37-BF37-2A9DAE7B19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2B0457-455D-46B9-A557-3727D4AB5A1F}"/>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5" name="Footer Placeholder 4">
            <a:extLst>
              <a:ext uri="{FF2B5EF4-FFF2-40B4-BE49-F238E27FC236}">
                <a16:creationId xmlns:a16="http://schemas.microsoft.com/office/drawing/2014/main" id="{F7FCC9DA-76B9-4785-B758-0AD3D5412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909D13-37DB-439D-A8B5-B22FA8EE489D}"/>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3128617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63041D-3AC4-48C2-A2DF-23F39E3488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66126F-51E7-4D4C-B709-EEB6E0F12C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628C97-4611-4F32-9C1D-F3B4BBE844F9}"/>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5" name="Footer Placeholder 4">
            <a:extLst>
              <a:ext uri="{FF2B5EF4-FFF2-40B4-BE49-F238E27FC236}">
                <a16:creationId xmlns:a16="http://schemas.microsoft.com/office/drawing/2014/main" id="{FCF6CB2B-0848-4FAD-A154-0A98E3B28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406C0-2E67-4112-BCE2-7D56C924C04F}"/>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1722934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A6774-7453-4883-97C7-F9043FF85D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20E71-757A-45A0-922E-FE4007A753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860A96-9E94-4600-8425-A51F3254C878}"/>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5" name="Footer Placeholder 4">
            <a:extLst>
              <a:ext uri="{FF2B5EF4-FFF2-40B4-BE49-F238E27FC236}">
                <a16:creationId xmlns:a16="http://schemas.microsoft.com/office/drawing/2014/main" id="{6E2EB7A6-16B8-42AE-A4F1-972C77A21C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C3EE6F-0AFA-4AA8-81D3-D8EA8E7F5521}"/>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1553132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6B046-B9BF-4114-AAD1-3C06D87BF3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E8CA1C-EFFF-4C30-8E63-42FB586BB6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934E81-F97A-4FC8-BD57-AAD84797E89B}"/>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5" name="Footer Placeholder 4">
            <a:extLst>
              <a:ext uri="{FF2B5EF4-FFF2-40B4-BE49-F238E27FC236}">
                <a16:creationId xmlns:a16="http://schemas.microsoft.com/office/drawing/2014/main" id="{485A4A39-444A-4B1B-B2F2-6884178317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4F45DE-0BFA-4503-B735-2F43CBF55544}"/>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4113114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91EF7-A460-4A84-BEC9-8759B8BA15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908FA2-A548-455D-B474-1EFD474426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A0E0ED-89C4-464E-8E7D-28ACCFA117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B5F087-497E-485C-86E2-65EE8E6D00EF}"/>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6" name="Footer Placeholder 5">
            <a:extLst>
              <a:ext uri="{FF2B5EF4-FFF2-40B4-BE49-F238E27FC236}">
                <a16:creationId xmlns:a16="http://schemas.microsoft.com/office/drawing/2014/main" id="{4C1A6BB2-6274-4427-8A2B-6927E8EC32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C8823A-9E1F-400F-98EF-B24F389E2810}"/>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93300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0E943-F359-49EA-8A8F-CD3136C953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C1698C-7094-4483-B21A-03D5B35A88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D4A2D7-54DF-46C9-85C6-B926183810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ABEC8D-EB7D-4FBA-AAAD-D22C24FEAB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D92AE5-308A-41F7-A638-271B0FA7BA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3FF776-8C21-4DBB-9511-7949FAFC3767}"/>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8" name="Footer Placeholder 7">
            <a:extLst>
              <a:ext uri="{FF2B5EF4-FFF2-40B4-BE49-F238E27FC236}">
                <a16:creationId xmlns:a16="http://schemas.microsoft.com/office/drawing/2014/main" id="{C2F898ED-E6E0-4A32-8781-9EC349A04B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6D9008-EE62-410D-8806-9C173E4A263F}"/>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3887953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C7D2C-08B6-41D8-AF29-101F787D69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F2F15F-3000-46D3-903F-7F35EB097085}"/>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4" name="Footer Placeholder 3">
            <a:extLst>
              <a:ext uri="{FF2B5EF4-FFF2-40B4-BE49-F238E27FC236}">
                <a16:creationId xmlns:a16="http://schemas.microsoft.com/office/drawing/2014/main" id="{C2EBDA51-6E92-4E9F-AD64-AC8C3B8927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5DB677-D5F4-40BD-BB87-44211CA049FE}"/>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1115887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FC87B9-F0DF-4F0A-924C-BEBD433FB737}"/>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3" name="Footer Placeholder 2">
            <a:extLst>
              <a:ext uri="{FF2B5EF4-FFF2-40B4-BE49-F238E27FC236}">
                <a16:creationId xmlns:a16="http://schemas.microsoft.com/office/drawing/2014/main" id="{33EF6ABC-B6FB-4680-9429-194BB80356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76311CE-CD86-4742-A22C-C296F52B9536}"/>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3682378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52C88-5050-418B-9392-5EE1F5829C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54AEAC-38F3-4A74-8DF7-07F7C3046A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11634C-AC2A-4F25-B515-4F1C69401D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56D229-04AE-4BBD-85FB-47EA6BA18674}"/>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6" name="Footer Placeholder 5">
            <a:extLst>
              <a:ext uri="{FF2B5EF4-FFF2-40B4-BE49-F238E27FC236}">
                <a16:creationId xmlns:a16="http://schemas.microsoft.com/office/drawing/2014/main" id="{A1CC543E-6661-4782-BD60-9FA57433C8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0562BF-6862-4F8D-B17F-3682BC405829}"/>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1015218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5B2EB-A0F0-440E-996F-A0298B4676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9CE723-318B-45CD-AF45-E7DEEB71B4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A9DF68-E60B-419B-8366-65EDA157AD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833C36-0C21-448F-8B7B-85EA1F8711EB}"/>
              </a:ext>
            </a:extLst>
          </p:cNvPr>
          <p:cNvSpPr>
            <a:spLocks noGrp="1"/>
          </p:cNvSpPr>
          <p:nvPr>
            <p:ph type="dt" sz="half" idx="10"/>
          </p:nvPr>
        </p:nvSpPr>
        <p:spPr/>
        <p:txBody>
          <a:bodyPr/>
          <a:lstStyle/>
          <a:p>
            <a:fld id="{DB7B2BA6-26B3-4262-84C0-EA2ABFA31E99}" type="datetimeFigureOut">
              <a:rPr lang="en-US" smtClean="0"/>
              <a:t>11/27/2024</a:t>
            </a:fld>
            <a:endParaRPr lang="en-US"/>
          </a:p>
        </p:txBody>
      </p:sp>
      <p:sp>
        <p:nvSpPr>
          <p:cNvPr id="6" name="Footer Placeholder 5">
            <a:extLst>
              <a:ext uri="{FF2B5EF4-FFF2-40B4-BE49-F238E27FC236}">
                <a16:creationId xmlns:a16="http://schemas.microsoft.com/office/drawing/2014/main" id="{6B34A17E-4B86-4747-851E-C442B7FE8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ED0408-C168-4BEA-B5B0-779D14F3B79D}"/>
              </a:ext>
            </a:extLst>
          </p:cNvPr>
          <p:cNvSpPr>
            <a:spLocks noGrp="1"/>
          </p:cNvSpPr>
          <p:nvPr>
            <p:ph type="sldNum" sz="quarter" idx="12"/>
          </p:nvPr>
        </p:nvSpPr>
        <p:spPr/>
        <p:txBody>
          <a:bodyPr/>
          <a:lstStyle/>
          <a:p>
            <a:fld id="{DEA99611-4AC7-4AD0-A0EE-7DA8B7F6F701}" type="slidenum">
              <a:rPr lang="en-US" smtClean="0"/>
              <a:t>‹#›</a:t>
            </a:fld>
            <a:endParaRPr lang="en-US"/>
          </a:p>
        </p:txBody>
      </p:sp>
    </p:spTree>
    <p:extLst>
      <p:ext uri="{BB962C8B-B14F-4D97-AF65-F5344CB8AC3E}">
        <p14:creationId xmlns:p14="http://schemas.microsoft.com/office/powerpoint/2010/main" val="133957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151C82-2394-4B7B-8352-29EDAF81EA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2BA55A-BC88-4031-A482-EB3D02FAB5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50B6F0-A927-4E5B-9DD1-DEABFB2FE5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B2BA6-26B3-4262-84C0-EA2ABFA31E99}" type="datetimeFigureOut">
              <a:rPr lang="en-US" smtClean="0"/>
              <a:t>11/27/2024</a:t>
            </a:fld>
            <a:endParaRPr lang="en-US"/>
          </a:p>
        </p:txBody>
      </p:sp>
      <p:sp>
        <p:nvSpPr>
          <p:cNvPr id="5" name="Footer Placeholder 4">
            <a:extLst>
              <a:ext uri="{FF2B5EF4-FFF2-40B4-BE49-F238E27FC236}">
                <a16:creationId xmlns:a16="http://schemas.microsoft.com/office/drawing/2014/main" id="{C9AFBA22-ED20-4AE3-981E-DAF134543C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D5A16F-2302-4287-BF56-969AB98AFA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A99611-4AC7-4AD0-A0EE-7DA8B7F6F701}" type="slidenum">
              <a:rPr lang="en-US" smtClean="0"/>
              <a:t>‹#›</a:t>
            </a:fld>
            <a:endParaRPr lang="en-US"/>
          </a:p>
        </p:txBody>
      </p:sp>
    </p:spTree>
    <p:extLst>
      <p:ext uri="{BB962C8B-B14F-4D97-AF65-F5344CB8AC3E}">
        <p14:creationId xmlns:p14="http://schemas.microsoft.com/office/powerpoint/2010/main" val="1604558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masonguy@aol.com" TargetMode="External"/><Relationship Id="rId2" Type="http://schemas.openxmlformats.org/officeDocument/2006/relationships/hyperlink" Target="mailto:Form28Recipient@sirinc.org"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hyperlink" Target="mailto:Form20Recipient@sirinc.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D36B9-AC35-4699-880F-92E64F12607D}"/>
              </a:ext>
            </a:extLst>
          </p:cNvPr>
          <p:cNvSpPr>
            <a:spLocks noGrp="1"/>
          </p:cNvSpPr>
          <p:nvPr>
            <p:ph type="ctrTitle"/>
          </p:nvPr>
        </p:nvSpPr>
        <p:spPr>
          <a:xfrm>
            <a:off x="1524000" y="1130299"/>
            <a:ext cx="9144000" cy="1338263"/>
          </a:xfrm>
        </p:spPr>
        <p:txBody>
          <a:bodyPr/>
          <a:lstStyle/>
          <a:p>
            <a:r>
              <a:rPr lang="en-US" dirty="0">
                <a:latin typeface="Arial" panose="020B0604020202020204" pitchFamily="34" charset="0"/>
                <a:cs typeface="Arial" panose="020B0604020202020204" pitchFamily="34" charset="0"/>
              </a:rPr>
              <a:t>Leadership  Training</a:t>
            </a:r>
          </a:p>
        </p:txBody>
      </p:sp>
      <p:sp>
        <p:nvSpPr>
          <p:cNvPr id="3" name="Subtitle 2">
            <a:extLst>
              <a:ext uri="{FF2B5EF4-FFF2-40B4-BE49-F238E27FC236}">
                <a16:creationId xmlns:a16="http://schemas.microsoft.com/office/drawing/2014/main" id="{EA9DB028-58B3-449E-A694-71E752B76AC0}"/>
              </a:ext>
            </a:extLst>
          </p:cNvPr>
          <p:cNvSpPr>
            <a:spLocks noGrp="1"/>
          </p:cNvSpPr>
          <p:nvPr>
            <p:ph type="subTitle" idx="1"/>
          </p:nvPr>
        </p:nvSpPr>
        <p:spPr>
          <a:xfrm>
            <a:off x="3974926" y="2674939"/>
            <a:ext cx="6726477" cy="3429000"/>
          </a:xfrm>
        </p:spPr>
        <p:txBody>
          <a:bodyPr>
            <a:normAutofit/>
          </a:bodyPr>
          <a:lstStyle/>
          <a:p>
            <a:r>
              <a:rPr lang="en-US" sz="4000" b="1" dirty="0">
                <a:solidFill>
                  <a:srgbClr val="0070C0"/>
                </a:solidFill>
                <a:latin typeface="Arial" panose="020B0604020202020204" pitchFamily="34" charset="0"/>
                <a:cs typeface="Arial" panose="020B0604020202020204" pitchFamily="34" charset="0"/>
              </a:rPr>
              <a:t>Big SIR and Little SIR</a:t>
            </a:r>
          </a:p>
          <a:p>
            <a:r>
              <a:rPr lang="en-US" sz="4000" b="1" dirty="0">
                <a:solidFill>
                  <a:srgbClr val="0070C0"/>
                </a:solidFill>
                <a:latin typeface="Arial" panose="020B0604020202020204" pitchFamily="34" charset="0"/>
                <a:cs typeface="Arial" panose="020B0604020202020204" pitchFamily="34" charset="0"/>
              </a:rPr>
              <a:t>2025 Training Session</a:t>
            </a: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Prepared By</a:t>
            </a:r>
          </a:p>
          <a:p>
            <a:r>
              <a:rPr lang="en-US" sz="2000" b="1" dirty="0">
                <a:latin typeface="Arial" panose="020B0604020202020204" pitchFamily="34" charset="0"/>
                <a:cs typeface="Arial" panose="020B0604020202020204" pitchFamily="34" charset="0"/>
              </a:rPr>
              <a:t>Jim Walton, Past Big SIR Arnold Branch #152 and</a:t>
            </a:r>
          </a:p>
          <a:p>
            <a:r>
              <a:rPr lang="en-US" sz="2000" b="1" dirty="0">
                <a:latin typeface="Arial" panose="020B0604020202020204" pitchFamily="34" charset="0"/>
                <a:cs typeface="Arial" panose="020B0604020202020204" pitchFamily="34" charset="0"/>
              </a:rPr>
              <a:t>Current Branch Advisor</a:t>
            </a:r>
          </a:p>
          <a:p>
            <a:r>
              <a:rPr lang="en-US" sz="2000" b="1" dirty="0">
                <a:latin typeface="Arial" panose="020B0604020202020204" pitchFamily="34" charset="0"/>
                <a:cs typeface="Arial" panose="020B0604020202020204" pitchFamily="34" charset="0"/>
              </a:rPr>
              <a:t>Member of Former State SIR Planning Task Force</a:t>
            </a:r>
          </a:p>
        </p:txBody>
      </p:sp>
      <p:pic>
        <p:nvPicPr>
          <p:cNvPr id="6" name="Picture 5">
            <a:extLst>
              <a:ext uri="{FF2B5EF4-FFF2-40B4-BE49-F238E27FC236}">
                <a16:creationId xmlns:a16="http://schemas.microsoft.com/office/drawing/2014/main" id="{7D3005E8-0CAA-487D-9C7A-14DC1907BC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7447" y="3164389"/>
            <a:ext cx="2450100" cy="2450100"/>
          </a:xfrm>
          <a:prstGeom prst="rect">
            <a:avLst/>
          </a:prstGeom>
        </p:spPr>
      </p:pic>
    </p:spTree>
    <p:extLst>
      <p:ext uri="{BB962C8B-B14F-4D97-AF65-F5344CB8AC3E}">
        <p14:creationId xmlns:p14="http://schemas.microsoft.com/office/powerpoint/2010/main" val="331543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744BB4-0173-4236-AE80-2235829CED91}"/>
              </a:ext>
            </a:extLst>
          </p:cNvPr>
          <p:cNvSpPr txBox="1"/>
          <p:nvPr/>
        </p:nvSpPr>
        <p:spPr>
          <a:xfrm>
            <a:off x="609600" y="428624"/>
            <a:ext cx="10963275" cy="6238503"/>
          </a:xfrm>
          <a:prstGeom prst="rect">
            <a:avLst/>
          </a:prstGeom>
          <a:noFill/>
        </p:spPr>
        <p:txBody>
          <a:bodyPr wrap="square">
            <a:spAutoFit/>
          </a:bodyPr>
          <a:lstStyle/>
          <a:p>
            <a:pPr marL="0" marR="0" algn="ctr">
              <a:lnSpc>
                <a:spcPct val="107000"/>
              </a:lnSpc>
              <a:spcBef>
                <a:spcPts val="0"/>
              </a:spcBef>
              <a:spcAft>
                <a:spcPts val="0"/>
              </a:spcAft>
            </a:pPr>
            <a:r>
              <a:rPr lang="en-US" sz="2000" b="1" dirty="0">
                <a:solidFill>
                  <a:srgbClr val="0070C0"/>
                </a:solidFill>
                <a:effectLst/>
                <a:uFill>
                  <a:solidFill>
                    <a:srgbClr val="000000"/>
                  </a:solidFill>
                </a:uFill>
                <a:latin typeface="Arial" panose="020B0604020202020204" pitchFamily="34" charset="0"/>
                <a:ea typeface="Calibri" panose="020F0502020204030204" pitchFamily="34" charset="0"/>
              </a:rPr>
              <a:t>Big SIR and Little SIR Skills, Knowledge, and Expectations</a:t>
            </a:r>
          </a:p>
          <a:p>
            <a:pPr marL="0" marR="0" algn="ctr">
              <a:lnSpc>
                <a:spcPct val="107000"/>
              </a:lnSpc>
              <a:spcBef>
                <a:spcPts val="0"/>
              </a:spcBef>
              <a:spcAft>
                <a:spcPts val="0"/>
              </a:spcAft>
            </a:pPr>
            <a:endParaRPr lang="en-US" sz="1600" dirty="0">
              <a:solidFill>
                <a:srgbClr val="0070C0"/>
              </a:solidFill>
              <a:effectLst/>
              <a:uFill>
                <a:solidFill>
                  <a:srgbClr val="000000"/>
                </a:solidFill>
              </a:uFill>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 The following are Key to your Success as Big SIR and / or Little SIR and the Success of you Branch:</a:t>
            </a:r>
          </a:p>
          <a:p>
            <a:pPr marL="0" marR="0">
              <a:lnSpc>
                <a:spcPct val="107000"/>
              </a:lnSpc>
              <a:spcBef>
                <a:spcPts val="0"/>
              </a:spcBef>
              <a:spcAft>
                <a:spcPts val="0"/>
              </a:spcAft>
            </a:pPr>
            <a:endParaRPr lang="en-US" sz="16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Be able to navigate through the SIR Bylaws, Policies, Procedures, Standing Rules, and Guidelines as they apply to Branch operations.</a:t>
            </a:r>
            <a:endParaRPr lang="en-US" sz="16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Be able to navigate through the </a:t>
            </a:r>
            <a:r>
              <a:rPr lang="en-US" sz="1800" dirty="0">
                <a:solidFill>
                  <a:srgbClr val="0070C0"/>
                </a:solidFill>
                <a:effectLst/>
                <a:uFill>
                  <a:solidFill>
                    <a:srgbClr val="000000"/>
                  </a:solidFill>
                </a:uFill>
                <a:latin typeface="Arial" panose="020B0604020202020204" pitchFamily="34" charset="0"/>
                <a:ea typeface="Calibri" panose="020F0502020204030204" pitchFamily="34" charset="0"/>
              </a:rPr>
              <a:t>sirinc.org </a:t>
            </a: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website and extract information relevant to your Branch.</a:t>
            </a:r>
            <a:endParaRPr lang="en-US" sz="16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Be able to use common word processing, spreadsheets, e-mail, </a:t>
            </a:r>
          </a:p>
          <a:p>
            <a:pPr lvl="1">
              <a:lnSpc>
                <a:spcPct val="107000"/>
              </a:lnSpc>
            </a:pPr>
            <a:r>
              <a:rPr lang="en-US" dirty="0">
                <a:solidFill>
                  <a:srgbClr val="000000"/>
                </a:solidFill>
                <a:effectLst/>
                <a:uFill>
                  <a:solidFill>
                    <a:srgbClr val="000000"/>
                  </a:solidFill>
                </a:uFill>
                <a:latin typeface="Arial" panose="020B0604020202020204" pitchFamily="34" charset="0"/>
                <a:ea typeface="Calibri" panose="020F0502020204030204" pitchFamily="34" charset="0"/>
              </a:rPr>
              <a:t>as well as presentation software and Zoom as necessary.  </a:t>
            </a:r>
          </a:p>
          <a:p>
            <a:pPr lvl="1">
              <a:lnSpc>
                <a:spcPct val="107000"/>
              </a:lnSpc>
            </a:pPr>
            <a:r>
              <a:rPr lang="en-US" i="1" dirty="0">
                <a:solidFill>
                  <a:srgbClr val="000000"/>
                </a:solidFill>
                <a:effectLst/>
                <a:uFill>
                  <a:solidFill>
                    <a:srgbClr val="000000"/>
                  </a:solidFill>
                </a:uFill>
                <a:latin typeface="Arial" panose="020B0604020202020204" pitchFamily="34" charset="0"/>
                <a:ea typeface="Calibri" panose="020F0502020204030204" pitchFamily="34" charset="0"/>
              </a:rPr>
              <a:t>Get Help or Assistance if and when you need it.  You are not alone.</a:t>
            </a:r>
          </a:p>
          <a:p>
            <a:pPr marR="0" lvl="0">
              <a:lnSpc>
                <a:spcPct val="107000"/>
              </a:lnSpc>
              <a:spcBef>
                <a:spcPts val="0"/>
              </a:spcBef>
              <a:spcAft>
                <a:spcPts val="0"/>
              </a:spcAft>
            </a:pPr>
            <a:endParaRPr lang="en-US" sz="1800"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Develop good leadership skills and lead by example.  Preside over meetings with confidence.</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Execute your duties and responsibilities efficiently and effectively. </a:t>
            </a: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Be prepared.  As Big SIR create agendas for all BEC and lunch meetings.  Follow those agendas, keep your meetings on track and timely.  As Little SIR do the same for your part of meetings.</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Be a good example by showing your enthusiasm for SIR.</a:t>
            </a: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Be a good listener.  Encourage new ideas; listen to suggestions from your BEC, Directors, Chairmen, and particularly your membership.</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Be flexible.  Modify agendas and meeting topics to accommodate new input and changing interests.</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Encourage participation in the administration of the Branch and in activities.</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endParaRPr lang="en-US" sz="1600"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pic>
        <p:nvPicPr>
          <p:cNvPr id="6" name="Picture 5">
            <a:extLst>
              <a:ext uri="{FF2B5EF4-FFF2-40B4-BE49-F238E27FC236}">
                <a16:creationId xmlns:a16="http://schemas.microsoft.com/office/drawing/2014/main" id="{7B51F27E-C03B-4E49-94C1-B45122F183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8200" y="2471738"/>
            <a:ext cx="1204912" cy="1204912"/>
          </a:xfrm>
          <a:prstGeom prst="rect">
            <a:avLst/>
          </a:prstGeom>
        </p:spPr>
      </p:pic>
    </p:spTree>
    <p:extLst>
      <p:ext uri="{BB962C8B-B14F-4D97-AF65-F5344CB8AC3E}">
        <p14:creationId xmlns:p14="http://schemas.microsoft.com/office/powerpoint/2010/main" val="983689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018778-CD6E-45F7-A781-B5E0CE1AB13D}"/>
              </a:ext>
            </a:extLst>
          </p:cNvPr>
          <p:cNvSpPr txBox="1"/>
          <p:nvPr/>
        </p:nvSpPr>
        <p:spPr>
          <a:xfrm>
            <a:off x="790575" y="552450"/>
            <a:ext cx="10763250" cy="3594317"/>
          </a:xfrm>
          <a:prstGeom prst="rect">
            <a:avLst/>
          </a:prstGeom>
          <a:noFill/>
        </p:spPr>
        <p:txBody>
          <a:bodyPr wrap="square">
            <a:spAutoFit/>
          </a:bodyPr>
          <a:lstStyle/>
          <a:p>
            <a:pPr marL="0" marR="0" algn="ctr">
              <a:lnSpc>
                <a:spcPct val="107000"/>
              </a:lnSpc>
              <a:spcBef>
                <a:spcPts val="0"/>
              </a:spcBef>
              <a:spcAft>
                <a:spcPts val="0"/>
              </a:spcAft>
            </a:pPr>
            <a:r>
              <a:rPr lang="en-US" sz="2000" b="1" dirty="0">
                <a:solidFill>
                  <a:srgbClr val="0070C0"/>
                </a:solidFill>
                <a:effectLst/>
                <a:uFill>
                  <a:solidFill>
                    <a:srgbClr val="000000"/>
                  </a:solidFill>
                </a:uFill>
                <a:latin typeface="Arial" panose="020B0604020202020204" pitchFamily="34" charset="0"/>
                <a:ea typeface="Calibri" panose="020F0502020204030204" pitchFamily="34" charset="0"/>
              </a:rPr>
              <a:t>Big SIR and Little SIR Skills, Knowledge, and Expectations </a:t>
            </a:r>
            <a:r>
              <a:rPr lang="en-US" b="1" dirty="0">
                <a:effectLst/>
                <a:uFill>
                  <a:solidFill>
                    <a:srgbClr val="000000"/>
                  </a:solidFill>
                </a:uFill>
                <a:latin typeface="Arial" panose="020B0604020202020204" pitchFamily="34" charset="0"/>
                <a:ea typeface="Calibri" panose="020F0502020204030204" pitchFamily="34" charset="0"/>
              </a:rPr>
              <a:t>(continued)</a:t>
            </a:r>
          </a:p>
          <a:p>
            <a:pPr marL="0" marR="0" algn="ctr">
              <a:lnSpc>
                <a:spcPct val="107000"/>
              </a:lnSpc>
              <a:spcBef>
                <a:spcPts val="0"/>
              </a:spcBef>
              <a:spcAft>
                <a:spcPts val="0"/>
              </a:spcAft>
            </a:pPr>
            <a:endParaRPr lang="en-US" sz="1600" b="1" dirty="0">
              <a:solidFill>
                <a:srgbClr val="0070C0"/>
              </a:solidFill>
              <a:uFill>
                <a:solidFill>
                  <a:srgbClr val="000000"/>
                </a:solidFill>
              </a:uFill>
              <a:latin typeface="Arial" panose="020B060402020202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Communicate with your membership with regular information e-mails.</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Be committed to Branch Succession plans.</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Conduct meetings with enthusiasm and humor.  Speak clearly and loud enough to be heard.  Be succinct, avoid long drawn out topics.</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Greet as many members as you possibly can at each lunch meeting.  </a:t>
            </a:r>
          </a:p>
          <a:p>
            <a:pPr lvl="1">
              <a:lnSpc>
                <a:spcPct val="107000"/>
              </a:lnSpc>
            </a:pPr>
            <a:r>
              <a:rPr lang="en-US" dirty="0">
                <a:solidFill>
                  <a:srgbClr val="000000"/>
                </a:solidFill>
                <a:effectLst/>
                <a:uFill>
                  <a:solidFill>
                    <a:srgbClr val="000000"/>
                  </a:solidFill>
                </a:uFill>
                <a:latin typeface="Arial" panose="020B0604020202020204" pitchFamily="34" charset="0"/>
                <a:ea typeface="Calibri" panose="020F0502020204030204" pitchFamily="34" charset="0"/>
              </a:rPr>
              <a:t>Show that you appreciate their participation and support of the Branch by saying </a:t>
            </a:r>
          </a:p>
          <a:p>
            <a:pPr lvl="1">
              <a:lnSpc>
                <a:spcPct val="107000"/>
              </a:lnSpc>
            </a:pPr>
            <a:r>
              <a:rPr lang="en-US" dirty="0">
                <a:solidFill>
                  <a:srgbClr val="000000"/>
                </a:solidFill>
                <a:effectLst/>
                <a:uFill>
                  <a:solidFill>
                    <a:srgbClr val="000000"/>
                  </a:solidFill>
                </a:uFill>
                <a:latin typeface="Arial" panose="020B0604020202020204" pitchFamily="34" charset="0"/>
                <a:ea typeface="Calibri" panose="020F0502020204030204" pitchFamily="34" charset="0"/>
              </a:rPr>
              <a:t>hello and shaking their hand.  Today it might be a fist bump.  Greet them by name.</a:t>
            </a:r>
            <a:endParaRPr lang="en-US"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Ask for assistance when you need it.  You have a crew of Officers, Directors, and Chairmen that are equally committed to the success of your Branch so if you need a little extra help they are there.</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0" marR="0" algn="ctr">
              <a:lnSpc>
                <a:spcPct val="107000"/>
              </a:lnSpc>
              <a:spcBef>
                <a:spcPts val="0"/>
              </a:spcBef>
              <a:spcAft>
                <a:spcPts val="0"/>
              </a:spcAft>
            </a:pPr>
            <a:endParaRPr lang="en-US" sz="1800" b="1" dirty="0">
              <a:solidFill>
                <a:srgbClr val="0070C0"/>
              </a:solidFill>
              <a:effectLst/>
              <a:uFill>
                <a:solidFill>
                  <a:srgbClr val="000000"/>
                </a:solidFill>
              </a:uFill>
              <a:latin typeface="Arial" panose="020B0604020202020204" pitchFamily="34" charset="0"/>
              <a:ea typeface="Calibri" panose="020F0502020204030204" pitchFamily="34" charset="0"/>
            </a:endParaRPr>
          </a:p>
        </p:txBody>
      </p:sp>
      <p:sp>
        <p:nvSpPr>
          <p:cNvPr id="4" name="TextBox 3">
            <a:extLst>
              <a:ext uri="{FF2B5EF4-FFF2-40B4-BE49-F238E27FC236}">
                <a16:creationId xmlns:a16="http://schemas.microsoft.com/office/drawing/2014/main" id="{1EC861BF-4768-4F24-8C2E-956707B26D86}"/>
              </a:ext>
            </a:extLst>
          </p:cNvPr>
          <p:cNvSpPr txBox="1"/>
          <p:nvPr/>
        </p:nvSpPr>
        <p:spPr>
          <a:xfrm>
            <a:off x="409575" y="4162425"/>
            <a:ext cx="10763250" cy="2151999"/>
          </a:xfrm>
          <a:prstGeom prst="rect">
            <a:avLst/>
          </a:prstGeom>
          <a:noFill/>
        </p:spPr>
        <p:txBody>
          <a:bodyPr wrap="square" rtlCol="0">
            <a:spAutoFit/>
          </a:bodyPr>
          <a:lstStyle/>
          <a:p>
            <a:pPr marL="0" marR="0" algn="ctr">
              <a:lnSpc>
                <a:spcPct val="107000"/>
              </a:lnSpc>
              <a:spcBef>
                <a:spcPts val="0"/>
              </a:spcBef>
              <a:spcAft>
                <a:spcPts val="0"/>
              </a:spcAft>
            </a:pPr>
            <a:r>
              <a:rPr lang="en-US" sz="2000" b="1" dirty="0">
                <a:solidFill>
                  <a:srgbClr val="0070C0"/>
                </a:solidFill>
                <a:effectLst/>
                <a:uFill>
                  <a:solidFill>
                    <a:srgbClr val="000000"/>
                  </a:solidFill>
                </a:uFill>
                <a:latin typeface="Arial" panose="020B0604020202020204" pitchFamily="34" charset="0"/>
                <a:ea typeface="Calibri" panose="020F0502020204030204" pitchFamily="34" charset="0"/>
              </a:rPr>
              <a:t>Time Commitment</a:t>
            </a:r>
          </a:p>
          <a:p>
            <a:pPr marL="0" marR="0" algn="ctr">
              <a:lnSpc>
                <a:spcPct val="107000"/>
              </a:lnSpc>
              <a:spcBef>
                <a:spcPts val="0"/>
              </a:spcBef>
              <a:spcAft>
                <a:spcPts val="0"/>
              </a:spcAft>
            </a:pPr>
            <a:endParaRPr lang="en-US" sz="1600" b="1" dirty="0">
              <a:solidFill>
                <a:srgbClr val="0070C0"/>
              </a:solidFill>
              <a:uFill>
                <a:solidFill>
                  <a:srgbClr val="000000"/>
                </a:solidFill>
              </a:uFill>
              <a:latin typeface="Arial" panose="020B0604020202020204" pitchFamily="34" charset="0"/>
              <a:ea typeface="Calibri" panose="020F0502020204030204" pitchFamily="34" charset="0"/>
            </a:endParaRPr>
          </a:p>
          <a:p>
            <a:pPr marL="0" marR="0" algn="just">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rPr>
              <a:t>Like anything else, the effort you put into any endeavor will be reflected in the success of that endeavor.  Being Big SIR is no different.  Remember as Big SIR you are the CEO and Leader of your Branch</a:t>
            </a:r>
            <a:r>
              <a:rPr lang="en-US" dirty="0">
                <a:latin typeface="Arial" panose="020B0604020202020204" pitchFamily="34" charset="0"/>
                <a:ea typeface="Calibri" panose="020F0502020204030204" pitchFamily="34" charset="0"/>
              </a:rPr>
              <a:t>, a</a:t>
            </a:r>
            <a:r>
              <a:rPr lang="en-US" sz="1800" dirty="0">
                <a:effectLst/>
                <a:latin typeface="Arial" panose="020B0604020202020204" pitchFamily="34" charset="0"/>
                <a:ea typeface="Calibri" panose="020F0502020204030204" pitchFamily="34" charset="0"/>
              </a:rPr>
              <a:t>s Little SIR you are supporting your Big SIR.  The time commitment to being Big SIR or Little SIR will vary depending on your enthusiasm, your support team (BEC), your efficiencies with meeting preparation,</a:t>
            </a:r>
          </a:p>
          <a:p>
            <a:pPr marL="0" marR="0" algn="just">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rPr>
              <a:t>and correspondence.  There is no correct answer. </a:t>
            </a:r>
            <a:endParaRPr lang="en-US" sz="1800" dirty="0">
              <a:solidFill>
                <a:srgbClr val="0070C0"/>
              </a:solidFill>
              <a:effectLst/>
              <a:uFill>
                <a:solidFill>
                  <a:srgbClr val="000000"/>
                </a:solidFill>
              </a:uFill>
              <a:latin typeface="Calibri" panose="020F0502020204030204" pitchFamily="34" charset="0"/>
              <a:ea typeface="Calibri" panose="020F0502020204030204" pitchFamily="34" charset="0"/>
            </a:endParaRPr>
          </a:p>
        </p:txBody>
      </p:sp>
      <p:pic>
        <p:nvPicPr>
          <p:cNvPr id="7" name="Picture 6">
            <a:extLst>
              <a:ext uri="{FF2B5EF4-FFF2-40B4-BE49-F238E27FC236}">
                <a16:creationId xmlns:a16="http://schemas.microsoft.com/office/drawing/2014/main" id="{163A6CD1-DE29-496A-8A1E-53572AD407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3614" y="2037944"/>
            <a:ext cx="1143000" cy="1143000"/>
          </a:xfrm>
          <a:prstGeom prst="rect">
            <a:avLst/>
          </a:prstGeom>
        </p:spPr>
      </p:pic>
    </p:spTree>
    <p:extLst>
      <p:ext uri="{BB962C8B-B14F-4D97-AF65-F5344CB8AC3E}">
        <p14:creationId xmlns:p14="http://schemas.microsoft.com/office/powerpoint/2010/main" val="28764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23956D-DB91-4785-A489-10AB21E97874}"/>
              </a:ext>
            </a:extLst>
          </p:cNvPr>
          <p:cNvSpPr txBox="1"/>
          <p:nvPr/>
        </p:nvSpPr>
        <p:spPr>
          <a:xfrm>
            <a:off x="657225" y="400050"/>
            <a:ext cx="10944225" cy="6429068"/>
          </a:xfrm>
          <a:prstGeom prst="rect">
            <a:avLst/>
          </a:prstGeom>
          <a:noFill/>
        </p:spPr>
        <p:txBody>
          <a:bodyPr wrap="square">
            <a:spAutoFit/>
          </a:bodyPr>
          <a:lstStyle/>
          <a:p>
            <a:pPr marL="0" marR="0" algn="ctr">
              <a:lnSpc>
                <a:spcPct val="107000"/>
              </a:lnSpc>
              <a:spcBef>
                <a:spcPts val="0"/>
              </a:spcBef>
              <a:spcAft>
                <a:spcPts val="0"/>
              </a:spcAft>
            </a:pPr>
            <a:r>
              <a:rPr lang="en-US" sz="2000" b="1" dirty="0">
                <a:solidFill>
                  <a:srgbClr val="0070C0"/>
                </a:solidFill>
                <a:effectLst/>
                <a:uFill>
                  <a:solidFill>
                    <a:srgbClr val="000000"/>
                  </a:solidFill>
                </a:uFill>
                <a:latin typeface="Arial" panose="020B0604020202020204" pitchFamily="34" charset="0"/>
                <a:ea typeface="Calibri" panose="020F0502020204030204" pitchFamily="34" charset="0"/>
              </a:rPr>
              <a:t>Tools and Materials</a:t>
            </a:r>
          </a:p>
          <a:p>
            <a:pPr marL="0" marR="0" algn="ctr">
              <a:lnSpc>
                <a:spcPct val="107000"/>
              </a:lnSpc>
              <a:spcBef>
                <a:spcPts val="0"/>
              </a:spcBef>
              <a:spcAft>
                <a:spcPts val="0"/>
              </a:spcAft>
            </a:pPr>
            <a:endParaRPr lang="en-US" sz="1600" b="1" dirty="0">
              <a:solidFill>
                <a:srgbClr val="0070C0"/>
              </a:solidFill>
              <a:uFill>
                <a:solidFill>
                  <a:srgbClr val="000000"/>
                </a:solidFill>
              </a:uFill>
              <a:latin typeface="Arial" panose="020B0604020202020204" pitchFamily="34" charset="0"/>
              <a:ea typeface="Calibri" panose="020F0502020204030204" pitchFamily="34" charset="0"/>
            </a:endParaRPr>
          </a:p>
          <a:p>
            <a:pPr marL="285750" marR="0" indent="-285750">
              <a:lnSpc>
                <a:spcPct val="107000"/>
              </a:lnSpc>
              <a:spcBef>
                <a:spcPts val="0"/>
              </a:spcBef>
              <a:spcAft>
                <a:spcPts val="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The State Secretary publishes an Annual SIR </a:t>
            </a:r>
            <a:r>
              <a:rPr lang="en-US" sz="1800" b="1" dirty="0">
                <a:effectLst/>
                <a:latin typeface="Arial" panose="020B0604020202020204" pitchFamily="34" charset="0"/>
                <a:ea typeface="Calibri" panose="020F0502020204030204" pitchFamily="34" charset="0"/>
              </a:rPr>
              <a:t>Schedule of Branch Operations</a:t>
            </a:r>
            <a:r>
              <a:rPr lang="en-US" sz="1800" dirty="0">
                <a:effectLst/>
                <a:latin typeface="Arial" panose="020B0604020202020204" pitchFamily="34" charset="0"/>
                <a:ea typeface="Calibri" panose="020F0502020204030204" pitchFamily="34" charset="0"/>
              </a:rPr>
              <a:t>.  It highlights branch requirements for each month for the Big Sir, Little SIR, Secretary and Treasurer.  It can be found on the </a:t>
            </a:r>
            <a:r>
              <a:rPr lang="en-US" sz="1800" dirty="0">
                <a:solidFill>
                  <a:srgbClr val="0070C0"/>
                </a:solidFill>
                <a:effectLst/>
                <a:latin typeface="Arial" panose="020B0604020202020204" pitchFamily="34" charset="0"/>
                <a:ea typeface="Calibri" panose="020F0502020204030204" pitchFamily="34" charset="0"/>
              </a:rPr>
              <a:t>sirinc.org </a:t>
            </a:r>
            <a:r>
              <a:rPr lang="en-US" sz="1800" dirty="0">
                <a:effectLst/>
                <a:latin typeface="Arial" panose="020B0604020202020204" pitchFamily="34" charset="0"/>
                <a:ea typeface="Calibri" panose="020F0502020204030204" pitchFamily="34" charset="0"/>
              </a:rPr>
              <a:t>website and in the SIR Leader's Guide under Member's Information.  The Big SIR should be familiar with the State requirements and the level of importance of each task as outlined in the Schedule.</a:t>
            </a:r>
          </a:p>
          <a:p>
            <a:pPr marL="285750" marR="0" indent="-285750">
              <a:lnSpc>
                <a:spcPct val="107000"/>
              </a:lnSpc>
              <a:spcBef>
                <a:spcPts val="0"/>
              </a:spcBef>
              <a:spcAft>
                <a:spcPts val="0"/>
              </a:spcAft>
              <a:buFont typeface="Arial" panose="020B0604020202020204" pitchFamily="34" charset="0"/>
              <a:buChar char="•"/>
            </a:pPr>
            <a:endParaRPr lang="en-US" b="1" dirty="0">
              <a:solidFill>
                <a:srgbClr val="0070C0"/>
              </a:solidFill>
              <a:uFill>
                <a:solidFill>
                  <a:srgbClr val="000000"/>
                </a:solidFill>
              </a:uFill>
              <a:latin typeface="Arial" panose="020B0604020202020204" pitchFamily="34" charset="0"/>
              <a:ea typeface="Calibri" panose="020F0502020204030204" pitchFamily="34" charset="0"/>
            </a:endParaRPr>
          </a:p>
          <a:p>
            <a:pPr marR="0">
              <a:lnSpc>
                <a:spcPct val="107000"/>
              </a:lnSpc>
              <a:spcBef>
                <a:spcPts val="0"/>
              </a:spcBef>
              <a:spcAft>
                <a:spcPts val="0"/>
              </a:spcAft>
            </a:pPr>
            <a:r>
              <a:rPr lang="en-US" sz="1800" b="1" dirty="0">
                <a:solidFill>
                  <a:srgbClr val="0070C0"/>
                </a:solidFill>
                <a:effectLst/>
                <a:uFill>
                  <a:solidFill>
                    <a:srgbClr val="000000"/>
                  </a:solidFill>
                </a:uFill>
                <a:latin typeface="Arial" panose="020B0604020202020204" pitchFamily="34" charset="0"/>
                <a:ea typeface="Calibri" panose="020F0502020204030204" pitchFamily="34" charset="0"/>
              </a:rPr>
              <a:t>Key Items and Actions from the Schedule of Branch Operations:</a:t>
            </a:r>
          </a:p>
          <a:p>
            <a:pPr marL="285750" marR="0" indent="-285750">
              <a:lnSpc>
                <a:spcPct val="107000"/>
              </a:lnSpc>
              <a:spcBef>
                <a:spcPts val="0"/>
              </a:spcBef>
              <a:spcAft>
                <a:spcPts val="0"/>
              </a:spcAft>
              <a:buFont typeface="Arial" panose="020B0604020202020204" pitchFamily="34" charset="0"/>
              <a:buChar char="•"/>
            </a:pPr>
            <a:r>
              <a:rPr lang="en-US" sz="1600" b="1" dirty="0">
                <a:effectLst/>
                <a:uFill>
                  <a:solidFill>
                    <a:srgbClr val="000000"/>
                  </a:solidFill>
                </a:uFill>
                <a:latin typeface="Arial" panose="020B0604020202020204" pitchFamily="34" charset="0"/>
                <a:ea typeface="Calibri" panose="020F0502020204030204" pitchFamily="34" charset="0"/>
              </a:rPr>
              <a:t>September of the previous year: </a:t>
            </a:r>
            <a:r>
              <a:rPr lang="en-US" sz="1600" dirty="0">
                <a:effectLst/>
                <a:uFill>
                  <a:solidFill>
                    <a:srgbClr val="000000"/>
                  </a:solidFill>
                </a:uFill>
                <a:latin typeface="Arial" panose="020B0604020202020204" pitchFamily="34" charset="0"/>
                <a:ea typeface="Calibri" panose="020F0502020204030204" pitchFamily="34" charset="0"/>
              </a:rPr>
              <a:t>Select your Nominating and Audit Committees, your Committee Chairmen, and your RAMP and Administrative support.  Confirm in December and be ready prior to January 1</a:t>
            </a:r>
            <a:r>
              <a:rPr lang="en-US" sz="1600" baseline="30000" dirty="0">
                <a:effectLst/>
                <a:uFill>
                  <a:solidFill>
                    <a:srgbClr val="000000"/>
                  </a:solidFill>
                </a:uFill>
                <a:latin typeface="Arial" panose="020B0604020202020204" pitchFamily="34" charset="0"/>
                <a:ea typeface="Calibri" panose="020F0502020204030204" pitchFamily="34" charset="0"/>
              </a:rPr>
              <a:t>st</a:t>
            </a:r>
            <a:r>
              <a:rPr lang="en-US" sz="1600" dirty="0">
                <a:effectLst/>
                <a:uFill>
                  <a:solidFill>
                    <a:srgbClr val="000000"/>
                  </a:solidFill>
                </a:uFill>
                <a:latin typeface="Arial" panose="020B0604020202020204" pitchFamily="34" charset="0"/>
                <a:ea typeface="Calibri" panose="020F0502020204030204" pitchFamily="34" charset="0"/>
              </a:rPr>
              <a:t>.</a:t>
            </a:r>
          </a:p>
          <a:p>
            <a:pPr marL="285750" marR="0" indent="-285750">
              <a:lnSpc>
                <a:spcPct val="107000"/>
              </a:lnSpc>
              <a:spcBef>
                <a:spcPts val="0"/>
              </a:spcBef>
              <a:spcAft>
                <a:spcPts val="0"/>
              </a:spcAft>
              <a:buFont typeface="Arial" panose="020B0604020202020204" pitchFamily="34" charset="0"/>
              <a:buChar char="•"/>
            </a:pPr>
            <a:r>
              <a:rPr lang="en-US" sz="1600" b="1" dirty="0">
                <a:effectLst/>
                <a:uFill>
                  <a:solidFill>
                    <a:srgbClr val="000000"/>
                  </a:solidFill>
                </a:uFill>
                <a:latin typeface="Arial" panose="020B0604020202020204" pitchFamily="34" charset="0"/>
                <a:ea typeface="Calibri" panose="020F0502020204030204" pitchFamily="34" charset="0"/>
              </a:rPr>
              <a:t>January:</a:t>
            </a:r>
            <a:r>
              <a:rPr lang="en-US" sz="1600" dirty="0">
                <a:effectLst/>
                <a:uFill>
                  <a:solidFill>
                    <a:srgbClr val="000000"/>
                  </a:solidFill>
                </a:uFill>
                <a:latin typeface="Arial" panose="020B0604020202020204" pitchFamily="34" charset="0"/>
                <a:ea typeface="Calibri" panose="020F0502020204030204" pitchFamily="34" charset="0"/>
              </a:rPr>
              <a:t> Communicate Goals and Action Plans.  Record in BEC minutes.  Secure approval of Branch Activities, record in BEC minutes.  </a:t>
            </a:r>
            <a:r>
              <a:rPr lang="en-US" sz="1600" i="1" dirty="0">
                <a:solidFill>
                  <a:srgbClr val="FF0000"/>
                </a:solidFill>
                <a:effectLst/>
                <a:uFill>
                  <a:solidFill>
                    <a:srgbClr val="000000"/>
                  </a:solidFill>
                </a:uFill>
                <a:latin typeface="Arial" panose="020B0604020202020204" pitchFamily="34" charset="0"/>
                <a:ea typeface="Calibri" panose="020F0502020204030204" pitchFamily="34" charset="0"/>
              </a:rPr>
              <a:t>Essential</a:t>
            </a:r>
            <a:endParaRPr lang="en-US" sz="1600" dirty="0">
              <a:solidFill>
                <a:srgbClr val="FF0000"/>
              </a:solidFill>
              <a:effectLst/>
              <a:uFill>
                <a:solidFill>
                  <a:srgbClr val="000000"/>
                </a:solidFill>
              </a:uFill>
              <a:latin typeface="Arial" panose="020B0604020202020204" pitchFamily="34" charset="0"/>
              <a:ea typeface="Calibri" panose="020F0502020204030204" pitchFamily="34" charset="0"/>
            </a:endParaRPr>
          </a:p>
          <a:p>
            <a:pPr marL="285750" marR="0" indent="-285750">
              <a:lnSpc>
                <a:spcPct val="107000"/>
              </a:lnSpc>
              <a:spcBef>
                <a:spcPts val="0"/>
              </a:spcBef>
              <a:spcAft>
                <a:spcPts val="0"/>
              </a:spcAft>
              <a:buFont typeface="Arial" panose="020B0604020202020204" pitchFamily="34" charset="0"/>
              <a:buChar char="•"/>
            </a:pPr>
            <a:r>
              <a:rPr lang="en-US" sz="1600" b="1" dirty="0">
                <a:uFill>
                  <a:solidFill>
                    <a:srgbClr val="000000"/>
                  </a:solidFill>
                </a:uFill>
                <a:latin typeface="Arial" panose="020B0604020202020204" pitchFamily="34" charset="0"/>
                <a:ea typeface="Calibri" panose="020F0502020204030204" pitchFamily="34" charset="0"/>
              </a:rPr>
              <a:t>February:</a:t>
            </a:r>
            <a:r>
              <a:rPr lang="en-US" sz="1600" dirty="0">
                <a:uFill>
                  <a:solidFill>
                    <a:srgbClr val="000000"/>
                  </a:solidFill>
                </a:uFill>
                <a:latin typeface="Arial" panose="020B0604020202020204" pitchFamily="34" charset="0"/>
                <a:ea typeface="Calibri" panose="020F0502020204030204" pitchFamily="34" charset="0"/>
              </a:rPr>
              <a:t> File Caterer Insurance Form 63 (no Caterer) or 64 (Caterer </a:t>
            </a:r>
            <a:r>
              <a:rPr lang="en-US" sz="1600" dirty="0" err="1">
                <a:uFill>
                  <a:solidFill>
                    <a:srgbClr val="000000"/>
                  </a:solidFill>
                </a:uFill>
                <a:latin typeface="Arial" panose="020B0604020202020204" pitchFamily="34" charset="0"/>
                <a:ea typeface="Calibri" panose="020F0502020204030204" pitchFamily="34" charset="0"/>
              </a:rPr>
              <a:t>Insur</a:t>
            </a:r>
            <a:r>
              <a:rPr lang="en-US" sz="1600">
                <a:uFill>
                  <a:solidFill>
                    <a:srgbClr val="000000"/>
                  </a:solidFill>
                </a:uFill>
                <a:latin typeface="Arial" panose="020B0604020202020204" pitchFamily="34" charset="0"/>
                <a:ea typeface="Calibri" panose="020F0502020204030204" pitchFamily="34" charset="0"/>
              </a:rPr>
              <a:t>.).  </a:t>
            </a:r>
            <a:r>
              <a:rPr lang="en-US" sz="1600" i="1" dirty="0">
                <a:solidFill>
                  <a:srgbClr val="FF0000"/>
                </a:solidFill>
                <a:uFill>
                  <a:solidFill>
                    <a:srgbClr val="000000"/>
                  </a:solidFill>
                </a:uFill>
                <a:latin typeface="Arial" panose="020B0604020202020204" pitchFamily="34" charset="0"/>
                <a:ea typeface="Calibri" panose="020F0502020204030204" pitchFamily="34" charset="0"/>
              </a:rPr>
              <a:t>Critical </a:t>
            </a:r>
          </a:p>
          <a:p>
            <a:pPr marR="0">
              <a:lnSpc>
                <a:spcPct val="107000"/>
              </a:lnSpc>
              <a:spcBef>
                <a:spcPts val="0"/>
              </a:spcBef>
              <a:spcAft>
                <a:spcPts val="0"/>
              </a:spcAft>
            </a:pPr>
            <a:r>
              <a:rPr lang="en-US" sz="1600" dirty="0">
                <a:uFill>
                  <a:solidFill>
                    <a:srgbClr val="000000"/>
                  </a:solidFill>
                </a:uFill>
                <a:latin typeface="Arial" panose="020B0604020202020204" pitchFamily="34" charset="0"/>
                <a:ea typeface="Calibri" panose="020F0502020204030204" pitchFamily="34" charset="0"/>
              </a:rPr>
              <a:t>	Only needs to be filed once unless there is a change in Caterer or Location.</a:t>
            </a:r>
            <a:endParaRPr lang="en-US" b="1" dirty="0">
              <a:uFill>
                <a:solidFill>
                  <a:srgbClr val="000000"/>
                </a:solidFill>
              </a:uFill>
              <a:latin typeface="Arial" panose="020B0604020202020204" pitchFamily="34" charset="0"/>
              <a:ea typeface="Calibri" panose="020F0502020204030204" pitchFamily="34" charset="0"/>
            </a:endParaRPr>
          </a:p>
          <a:p>
            <a:pPr marL="285750" marR="0" indent="-285750">
              <a:lnSpc>
                <a:spcPct val="107000"/>
              </a:lnSpc>
              <a:spcBef>
                <a:spcPts val="0"/>
              </a:spcBef>
              <a:spcAft>
                <a:spcPts val="0"/>
              </a:spcAft>
              <a:buFont typeface="Arial" panose="020B0604020202020204" pitchFamily="34" charset="0"/>
              <a:buChar char="•"/>
            </a:pPr>
            <a:r>
              <a:rPr lang="en-US" sz="1600" b="1" dirty="0">
                <a:effectLst/>
                <a:uFill>
                  <a:solidFill>
                    <a:srgbClr val="000000"/>
                  </a:solidFill>
                </a:uFill>
                <a:latin typeface="Arial" panose="020B0604020202020204" pitchFamily="34" charset="0"/>
                <a:ea typeface="Calibri" panose="020F0502020204030204" pitchFamily="34" charset="0"/>
              </a:rPr>
              <a:t>March:</a:t>
            </a:r>
            <a:r>
              <a:rPr lang="en-US" sz="1600" dirty="0">
                <a:effectLst/>
                <a:uFill>
                  <a:solidFill>
                    <a:srgbClr val="000000"/>
                  </a:solidFill>
                </a:uFill>
                <a:latin typeface="Arial" panose="020B0604020202020204" pitchFamily="34" charset="0"/>
                <a:ea typeface="Calibri" panose="020F0502020204030204" pitchFamily="34" charset="0"/>
              </a:rPr>
              <a:t> Solicit amendments to SIR By-Laws (if any) and transmit to Area </a:t>
            </a:r>
            <a:r>
              <a:rPr lang="en-US" sz="1600" dirty="0">
                <a:uFill>
                  <a:solidFill>
                    <a:srgbClr val="000000"/>
                  </a:solidFill>
                </a:uFill>
                <a:latin typeface="Arial" panose="020B0604020202020204" pitchFamily="34" charset="0"/>
                <a:ea typeface="Calibri" panose="020F0502020204030204" pitchFamily="34" charset="0"/>
              </a:rPr>
              <a:t>Representative</a:t>
            </a:r>
            <a:r>
              <a:rPr lang="en-US" sz="1600" dirty="0">
                <a:effectLst/>
                <a:uFill>
                  <a:solidFill>
                    <a:srgbClr val="000000"/>
                  </a:solidFill>
                </a:uFill>
                <a:latin typeface="Arial" panose="020B0604020202020204" pitchFamily="34" charset="0"/>
                <a:ea typeface="Calibri" panose="020F0502020204030204" pitchFamily="34" charset="0"/>
              </a:rPr>
              <a:t>.</a:t>
            </a:r>
          </a:p>
          <a:p>
            <a:pPr marL="285750" marR="0" indent="-285750">
              <a:lnSpc>
                <a:spcPct val="107000"/>
              </a:lnSpc>
              <a:spcBef>
                <a:spcPts val="0"/>
              </a:spcBef>
              <a:spcAft>
                <a:spcPts val="0"/>
              </a:spcAft>
              <a:buFont typeface="Arial" panose="020B0604020202020204" pitchFamily="34" charset="0"/>
              <a:buChar char="•"/>
            </a:pPr>
            <a:r>
              <a:rPr lang="en-US" sz="1600" b="1" dirty="0">
                <a:uFill>
                  <a:solidFill>
                    <a:srgbClr val="000000"/>
                  </a:solidFill>
                </a:uFill>
                <a:latin typeface="Arial" panose="020B0604020202020204" pitchFamily="34" charset="0"/>
                <a:ea typeface="Calibri" panose="020F0502020204030204" pitchFamily="34" charset="0"/>
              </a:rPr>
              <a:t>May:</a:t>
            </a:r>
            <a:r>
              <a:rPr lang="en-US" sz="1600" dirty="0">
                <a:uFill>
                  <a:solidFill>
                    <a:srgbClr val="000000"/>
                  </a:solidFill>
                </a:uFill>
                <a:latin typeface="Arial" panose="020B0604020202020204" pitchFamily="34" charset="0"/>
                <a:ea typeface="Calibri" panose="020F0502020204030204" pitchFamily="34" charset="0"/>
              </a:rPr>
              <a:t> Receive Slate of Branch Officers from your Nominating Committee.</a:t>
            </a:r>
          </a:p>
          <a:p>
            <a:pPr marL="285750" marR="0" indent="-285750">
              <a:lnSpc>
                <a:spcPct val="107000"/>
              </a:lnSpc>
              <a:spcBef>
                <a:spcPts val="0"/>
              </a:spcBef>
              <a:spcAft>
                <a:spcPts val="0"/>
              </a:spcAft>
              <a:buFont typeface="Arial" panose="020B0604020202020204" pitchFamily="34" charset="0"/>
              <a:buChar char="•"/>
            </a:pPr>
            <a:r>
              <a:rPr lang="en-US" sz="1600" b="1" dirty="0">
                <a:effectLst/>
                <a:uFill>
                  <a:solidFill>
                    <a:srgbClr val="000000"/>
                  </a:solidFill>
                </a:uFill>
                <a:latin typeface="Arial" panose="020B0604020202020204" pitchFamily="34" charset="0"/>
                <a:ea typeface="Calibri" panose="020F0502020204030204" pitchFamily="34" charset="0"/>
              </a:rPr>
              <a:t>July: </a:t>
            </a:r>
            <a:r>
              <a:rPr lang="en-US" sz="1600" dirty="0">
                <a:effectLst/>
                <a:uFill>
                  <a:solidFill>
                    <a:srgbClr val="000000"/>
                  </a:solidFill>
                </a:uFill>
                <a:latin typeface="Arial" panose="020B0604020202020204" pitchFamily="34" charset="0"/>
                <a:ea typeface="Calibri" panose="020F0502020204030204" pitchFamily="34" charset="0"/>
              </a:rPr>
              <a:t>Submit BEC nomination for Area Representative.</a:t>
            </a:r>
          </a:p>
          <a:p>
            <a:pPr marL="285750" marR="0" indent="-285750">
              <a:lnSpc>
                <a:spcPct val="107000"/>
              </a:lnSpc>
              <a:spcBef>
                <a:spcPts val="0"/>
              </a:spcBef>
              <a:spcAft>
                <a:spcPts val="0"/>
              </a:spcAft>
              <a:buFont typeface="Arial" panose="020B0604020202020204" pitchFamily="34" charset="0"/>
              <a:buChar char="•"/>
            </a:pPr>
            <a:r>
              <a:rPr lang="en-US" sz="1600" b="1" dirty="0">
                <a:uFill>
                  <a:solidFill>
                    <a:srgbClr val="000000"/>
                  </a:solidFill>
                </a:uFill>
                <a:latin typeface="Arial" panose="020B0604020202020204" pitchFamily="34" charset="0"/>
                <a:ea typeface="Calibri" panose="020F0502020204030204" pitchFamily="34" charset="0"/>
              </a:rPr>
              <a:t>August: </a:t>
            </a:r>
            <a:r>
              <a:rPr lang="en-US" sz="1600" dirty="0">
                <a:uFill>
                  <a:solidFill>
                    <a:srgbClr val="000000"/>
                  </a:solidFill>
                </a:uFill>
                <a:latin typeface="Arial" panose="020B0604020202020204" pitchFamily="34" charset="0"/>
                <a:ea typeface="Calibri" panose="020F0502020204030204" pitchFamily="34" charset="0"/>
              </a:rPr>
              <a:t>Attend the SIR State Annual Meeting with your Little SIR.</a:t>
            </a:r>
          </a:p>
          <a:p>
            <a:pPr marL="285750" marR="0" indent="-285750">
              <a:lnSpc>
                <a:spcPct val="107000"/>
              </a:lnSpc>
              <a:spcBef>
                <a:spcPts val="0"/>
              </a:spcBef>
              <a:spcAft>
                <a:spcPts val="0"/>
              </a:spcAft>
              <a:buFont typeface="Arial" panose="020B0604020202020204" pitchFamily="34" charset="0"/>
              <a:buChar char="•"/>
            </a:pPr>
            <a:r>
              <a:rPr lang="en-US" sz="1600" b="1" dirty="0">
                <a:effectLst/>
                <a:uFill>
                  <a:solidFill>
                    <a:srgbClr val="000000"/>
                  </a:solidFill>
                </a:uFill>
                <a:latin typeface="Arial" panose="020B0604020202020204" pitchFamily="34" charset="0"/>
                <a:ea typeface="Calibri" panose="020F0502020204030204" pitchFamily="34" charset="0"/>
              </a:rPr>
              <a:t>September: </a:t>
            </a:r>
            <a:r>
              <a:rPr lang="en-US" sz="1600" dirty="0">
                <a:effectLst/>
                <a:uFill>
                  <a:solidFill>
                    <a:srgbClr val="000000"/>
                  </a:solidFill>
                </a:uFill>
                <a:latin typeface="Arial" panose="020B0604020202020204" pitchFamily="34" charset="0"/>
                <a:ea typeface="Calibri" panose="020F0502020204030204" pitchFamily="34" charset="0"/>
              </a:rPr>
              <a:t>Promote Leadership Training of the Big SIR Elect, Little SIR Elect, </a:t>
            </a:r>
          </a:p>
          <a:p>
            <a:pPr marR="0">
              <a:lnSpc>
                <a:spcPct val="107000"/>
              </a:lnSpc>
              <a:spcBef>
                <a:spcPts val="0"/>
              </a:spcBef>
              <a:spcAft>
                <a:spcPts val="0"/>
              </a:spcAft>
            </a:pPr>
            <a:r>
              <a:rPr lang="en-US" sz="1600" dirty="0">
                <a:uFill>
                  <a:solidFill>
                    <a:srgbClr val="000000"/>
                  </a:solidFill>
                </a:uFill>
                <a:latin typeface="Arial" panose="020B0604020202020204" pitchFamily="34" charset="0"/>
                <a:ea typeface="Calibri" panose="020F0502020204030204" pitchFamily="34" charset="0"/>
              </a:rPr>
              <a:t>		</a:t>
            </a:r>
            <a:r>
              <a:rPr lang="en-US" sz="1600" dirty="0">
                <a:effectLst/>
                <a:uFill>
                  <a:solidFill>
                    <a:srgbClr val="000000"/>
                  </a:solidFill>
                </a:uFill>
                <a:latin typeface="Arial" panose="020B0604020202020204" pitchFamily="34" charset="0"/>
                <a:ea typeface="Calibri" panose="020F0502020204030204" pitchFamily="34" charset="0"/>
              </a:rPr>
              <a:t>the Secretary and Treasurer.</a:t>
            </a:r>
          </a:p>
          <a:p>
            <a:pPr marL="285750" marR="0" indent="-285750">
              <a:lnSpc>
                <a:spcPct val="107000"/>
              </a:lnSpc>
              <a:spcBef>
                <a:spcPts val="0"/>
              </a:spcBef>
              <a:spcAft>
                <a:spcPts val="0"/>
              </a:spcAft>
              <a:buFont typeface="Arial" panose="020B0604020202020204" pitchFamily="34" charset="0"/>
              <a:buChar char="•"/>
            </a:pPr>
            <a:r>
              <a:rPr lang="en-US" sz="1600" b="1" dirty="0">
                <a:uFill>
                  <a:solidFill>
                    <a:srgbClr val="000000"/>
                  </a:solidFill>
                </a:uFill>
                <a:latin typeface="Arial" panose="020B0604020202020204" pitchFamily="34" charset="0"/>
                <a:ea typeface="Calibri" panose="020F0502020204030204" pitchFamily="34" charset="0"/>
              </a:rPr>
              <a:t>November: </a:t>
            </a:r>
            <a:r>
              <a:rPr lang="en-US" sz="1600" dirty="0">
                <a:uFill>
                  <a:solidFill>
                    <a:srgbClr val="000000"/>
                  </a:solidFill>
                </a:uFill>
                <a:latin typeface="Arial" panose="020B0604020202020204" pitchFamily="34" charset="0"/>
                <a:ea typeface="Calibri" panose="020F0502020204030204" pitchFamily="34" charset="0"/>
              </a:rPr>
              <a:t>Install next year’s Officers (November or December).</a:t>
            </a:r>
            <a:endParaRPr lang="en-US" sz="1600" dirty="0">
              <a:effectLst/>
              <a:uFill>
                <a:solidFill>
                  <a:srgbClr val="000000"/>
                </a:solidFill>
              </a:uFill>
              <a:latin typeface="Arial" panose="020B0604020202020204" pitchFamily="34" charset="0"/>
              <a:ea typeface="Calibri" panose="020F0502020204030204" pitchFamily="34" charset="0"/>
            </a:endParaRPr>
          </a:p>
          <a:p>
            <a:pPr marL="285750" marR="0" indent="-285750">
              <a:lnSpc>
                <a:spcPct val="107000"/>
              </a:lnSpc>
              <a:spcBef>
                <a:spcPts val="0"/>
              </a:spcBef>
              <a:spcAft>
                <a:spcPts val="0"/>
              </a:spcAft>
              <a:buFont typeface="Arial" panose="020B0604020202020204" pitchFamily="34" charset="0"/>
              <a:buChar char="•"/>
            </a:pPr>
            <a:endParaRPr lang="en-US" sz="1600" dirty="0">
              <a:effectLst/>
              <a:uFill>
                <a:solidFill>
                  <a:srgbClr val="000000"/>
                </a:solidFill>
              </a:uFill>
              <a:latin typeface="Arial" panose="020B0604020202020204" pitchFamily="34" charset="0"/>
              <a:ea typeface="Calibri" panose="020F0502020204030204" pitchFamily="34" charset="0"/>
            </a:endParaRPr>
          </a:p>
        </p:txBody>
      </p:sp>
      <p:pic>
        <p:nvPicPr>
          <p:cNvPr id="6" name="Picture 5">
            <a:extLst>
              <a:ext uri="{FF2B5EF4-FFF2-40B4-BE49-F238E27FC236}">
                <a16:creationId xmlns:a16="http://schemas.microsoft.com/office/drawing/2014/main" id="{3601B7FA-12B5-45D3-BEAA-9CFEA7CC72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8843" y="3995804"/>
            <a:ext cx="2242160" cy="2242160"/>
          </a:xfrm>
          <a:prstGeom prst="rect">
            <a:avLst/>
          </a:prstGeom>
        </p:spPr>
      </p:pic>
    </p:spTree>
    <p:extLst>
      <p:ext uri="{BB962C8B-B14F-4D97-AF65-F5344CB8AC3E}">
        <p14:creationId xmlns:p14="http://schemas.microsoft.com/office/powerpoint/2010/main" val="1653512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6EE141-86B5-490A-A0B8-65C53EBC72A7}"/>
              </a:ext>
            </a:extLst>
          </p:cNvPr>
          <p:cNvSpPr txBox="1"/>
          <p:nvPr/>
        </p:nvSpPr>
        <p:spPr>
          <a:xfrm>
            <a:off x="593387" y="398834"/>
            <a:ext cx="11031166" cy="5638916"/>
          </a:xfrm>
          <a:prstGeom prst="rect">
            <a:avLst/>
          </a:prstGeom>
          <a:noFill/>
        </p:spPr>
        <p:txBody>
          <a:bodyPr wrap="square">
            <a:spAutoFit/>
          </a:bodyPr>
          <a:lstStyle/>
          <a:p>
            <a:pPr marR="0" algn="ctr">
              <a:lnSpc>
                <a:spcPct val="107000"/>
              </a:lnSpc>
              <a:spcBef>
                <a:spcPts val="0"/>
              </a:spcBef>
              <a:spcAft>
                <a:spcPts val="0"/>
              </a:spcAft>
            </a:pPr>
            <a:r>
              <a:rPr lang="en-US" sz="1800" b="1" dirty="0">
                <a:solidFill>
                  <a:srgbClr val="0070C0"/>
                </a:solidFill>
                <a:effectLst/>
                <a:uFill>
                  <a:solidFill>
                    <a:srgbClr val="000000"/>
                  </a:solidFill>
                </a:uFill>
                <a:latin typeface="Arial" panose="020B0604020202020204" pitchFamily="34" charset="0"/>
                <a:ea typeface="Calibri" panose="020F0502020204030204" pitchFamily="34" charset="0"/>
              </a:rPr>
              <a:t>Quick Reference For Branch State Document Compliance</a:t>
            </a:r>
          </a:p>
          <a:p>
            <a:pPr marR="0" algn="ctr">
              <a:lnSpc>
                <a:spcPct val="107000"/>
              </a:lnSpc>
              <a:spcBef>
                <a:spcPts val="0"/>
              </a:spcBef>
              <a:spcAft>
                <a:spcPts val="0"/>
              </a:spcAft>
            </a:pPr>
            <a:endParaRPr lang="en-US" sz="1600" b="1" dirty="0">
              <a:solidFill>
                <a:srgbClr val="0070C0"/>
              </a:solidFill>
              <a:uFill>
                <a:solidFill>
                  <a:srgbClr val="000000"/>
                </a:solidFill>
              </a:uFill>
              <a:latin typeface="Arial" panose="020B0604020202020204" pitchFamily="34" charset="0"/>
              <a:ea typeface="Calibri" panose="020F0502020204030204" pitchFamily="34" charset="0"/>
            </a:endParaRPr>
          </a:p>
          <a:p>
            <a:pPr marR="0">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Required Monthly:</a:t>
            </a:r>
            <a:r>
              <a:rPr lang="en-US" sz="1600" dirty="0">
                <a:effectLst/>
                <a:uFill>
                  <a:solidFill>
                    <a:srgbClr val="000000"/>
                  </a:solidFill>
                </a:uFill>
                <a:latin typeface="Arial" panose="020B0604020202020204" pitchFamily="34" charset="0"/>
                <a:ea typeface="Calibri" panose="020F0502020204030204" pitchFamily="34" charset="0"/>
              </a:rPr>
              <a:t> (Due by End of Month)</a:t>
            </a:r>
            <a:endParaRPr lang="en-US" sz="1600" b="1" dirty="0">
              <a:effectLst/>
              <a:uFill>
                <a:solidFill>
                  <a:srgbClr val="000000"/>
                </a:solidFill>
              </a:uFill>
              <a:latin typeface="Arial" panose="020B0604020202020204" pitchFamily="34" charset="0"/>
              <a:ea typeface="Calibri" panose="020F0502020204030204" pitchFamily="34" charset="0"/>
            </a:endParaRPr>
          </a:p>
          <a:p>
            <a:pPr marL="285750" marR="0" indent="-285750">
              <a:lnSpc>
                <a:spcPct val="107000"/>
              </a:lnSpc>
              <a:spcBef>
                <a:spcPts val="0"/>
              </a:spcBef>
              <a:spcAft>
                <a:spcPts val="0"/>
              </a:spcAft>
              <a:buFont typeface="Arial" panose="020B0604020202020204" pitchFamily="34" charset="0"/>
              <a:buChar char="•"/>
            </a:pPr>
            <a:r>
              <a:rPr lang="en-US" sz="1600" dirty="0">
                <a:effectLst/>
                <a:uFill>
                  <a:solidFill>
                    <a:srgbClr val="000000"/>
                  </a:solidFill>
                </a:uFill>
                <a:latin typeface="Arial" panose="020B0604020202020204" pitchFamily="34" charset="0"/>
                <a:ea typeface="Calibri" panose="020F0502020204030204" pitchFamily="34" charset="0"/>
              </a:rPr>
              <a:t>Form 28 – Monthly Cash Report – Send to </a:t>
            </a:r>
            <a:r>
              <a:rPr lang="en-US" sz="1600" dirty="0">
                <a:uFill>
                  <a:solidFill>
                    <a:srgbClr val="000000"/>
                  </a:solidFill>
                </a:uFill>
                <a:latin typeface="Arial" panose="020B0604020202020204" pitchFamily="34" charset="0"/>
                <a:ea typeface="Calibri" panose="020F0502020204030204" pitchFamily="34" charset="0"/>
                <a:hlinkClick r:id="rId2"/>
              </a:rPr>
              <a:t>Form28Recipient@sirinc.org</a:t>
            </a:r>
            <a:r>
              <a:rPr lang="en-US" sz="1600" dirty="0">
                <a:uFill>
                  <a:solidFill>
                    <a:srgbClr val="000000"/>
                  </a:solidFill>
                </a:uFill>
                <a:latin typeface="Arial" panose="020B0604020202020204" pitchFamily="34" charset="0"/>
                <a:ea typeface="Calibri" panose="020F0502020204030204" pitchFamily="34" charset="0"/>
              </a:rPr>
              <a:t> </a:t>
            </a:r>
            <a:r>
              <a:rPr lang="en-US" sz="1600" dirty="0">
                <a:effectLst/>
                <a:uFill>
                  <a:solidFill>
                    <a:srgbClr val="000000"/>
                  </a:solidFill>
                </a:uFill>
                <a:latin typeface="Arial" panose="020B0604020202020204" pitchFamily="34" charset="0"/>
                <a:ea typeface="Calibri" panose="020F0502020204030204" pitchFamily="34" charset="0"/>
              </a:rPr>
              <a:t>, Area Representative</a:t>
            </a:r>
            <a:r>
              <a:rPr lang="en-US" sz="1600" dirty="0">
                <a:uFill>
                  <a:solidFill>
                    <a:srgbClr val="000000"/>
                  </a:solidFill>
                </a:uFill>
                <a:latin typeface="Arial" panose="020B0604020202020204" pitchFamily="34" charset="0"/>
                <a:ea typeface="Calibri" panose="020F0502020204030204" pitchFamily="34" charset="0"/>
              </a:rPr>
              <a:t>, Big SIR, &amp; Secretary </a:t>
            </a:r>
          </a:p>
          <a:p>
            <a:pPr marL="285750" marR="0" indent="-285750">
              <a:lnSpc>
                <a:spcPct val="107000"/>
              </a:lnSpc>
              <a:spcBef>
                <a:spcPts val="0"/>
              </a:spcBef>
              <a:spcAft>
                <a:spcPts val="0"/>
              </a:spcAft>
              <a:buFont typeface="Arial" panose="020B0604020202020204" pitchFamily="34" charset="0"/>
              <a:buChar char="•"/>
            </a:pPr>
            <a:r>
              <a:rPr lang="en-US" sz="1600" dirty="0">
                <a:effectLst/>
                <a:uFill>
                  <a:solidFill>
                    <a:srgbClr val="000000"/>
                  </a:solidFill>
                </a:uFill>
                <a:latin typeface="Arial" panose="020B0604020202020204" pitchFamily="34" charset="0"/>
                <a:ea typeface="Calibri" panose="020F0502020204030204" pitchFamily="34" charset="0"/>
              </a:rPr>
              <a:t>BEC Minutes – Send to Area Representative (Memo only if no</a:t>
            </a:r>
            <a:r>
              <a:rPr lang="en-US" sz="1600" dirty="0">
                <a:uFill>
                  <a:solidFill>
                    <a:srgbClr val="000000"/>
                  </a:solidFill>
                </a:uFill>
                <a:latin typeface="Arial" panose="020B0604020202020204" pitchFamily="34" charset="0"/>
                <a:ea typeface="Calibri" panose="020F0502020204030204" pitchFamily="34" charset="0"/>
              </a:rPr>
              <a:t> BEC meting held due to special event)</a:t>
            </a:r>
          </a:p>
          <a:p>
            <a:pPr marL="285750" marR="0" indent="-285750">
              <a:lnSpc>
                <a:spcPct val="107000"/>
              </a:lnSpc>
              <a:spcBef>
                <a:spcPts val="0"/>
              </a:spcBef>
              <a:spcAft>
                <a:spcPts val="0"/>
              </a:spcAft>
              <a:buFont typeface="Arial" panose="020B0604020202020204" pitchFamily="34" charset="0"/>
              <a:buChar char="•"/>
            </a:pPr>
            <a:r>
              <a:rPr lang="en-US" sz="1600" dirty="0">
                <a:effectLst/>
                <a:uFill>
                  <a:solidFill>
                    <a:srgbClr val="000000"/>
                  </a:solidFill>
                </a:uFill>
                <a:latin typeface="Arial" panose="020B0604020202020204" pitchFamily="34" charset="0"/>
                <a:ea typeface="Calibri" panose="020F0502020204030204" pitchFamily="34" charset="0"/>
              </a:rPr>
              <a:t>Newsletter / Bulletin – Sen</a:t>
            </a:r>
            <a:r>
              <a:rPr lang="en-US" sz="1600" dirty="0">
                <a:uFill>
                  <a:solidFill>
                    <a:srgbClr val="000000"/>
                  </a:solidFill>
                </a:uFill>
                <a:latin typeface="Arial" panose="020B0604020202020204" pitchFamily="34" charset="0"/>
                <a:ea typeface="Calibri" panose="020F0502020204030204" pitchFamily="34" charset="0"/>
              </a:rPr>
              <a:t>d to all Branch Members, Area Big SIR’s, Area Representative.</a:t>
            </a:r>
          </a:p>
          <a:p>
            <a:pPr marL="285750" marR="0" indent="-285750">
              <a:lnSpc>
                <a:spcPct val="107000"/>
              </a:lnSpc>
              <a:spcBef>
                <a:spcPts val="0"/>
              </a:spcBef>
              <a:spcAft>
                <a:spcPts val="0"/>
              </a:spcAft>
              <a:buFont typeface="Arial" panose="020B0604020202020204" pitchFamily="34" charset="0"/>
              <a:buChar char="•"/>
            </a:pPr>
            <a:endParaRPr lang="en-US" sz="1600" dirty="0">
              <a:effectLst/>
              <a:uFill>
                <a:solidFill>
                  <a:srgbClr val="000000"/>
                </a:solidFill>
              </a:uFill>
              <a:latin typeface="Arial" panose="020B0604020202020204" pitchFamily="34" charset="0"/>
              <a:ea typeface="Calibri" panose="020F0502020204030204" pitchFamily="34" charset="0"/>
            </a:endParaRPr>
          </a:p>
          <a:p>
            <a:pPr marR="0">
              <a:lnSpc>
                <a:spcPct val="107000"/>
              </a:lnSpc>
              <a:spcBef>
                <a:spcPts val="0"/>
              </a:spcBef>
              <a:spcAft>
                <a:spcPts val="0"/>
              </a:spcAft>
            </a:pPr>
            <a:r>
              <a:rPr lang="en-US" sz="1600" b="1" dirty="0">
                <a:uFill>
                  <a:solidFill>
                    <a:srgbClr val="000000"/>
                  </a:solidFill>
                </a:uFill>
                <a:latin typeface="Arial" panose="020B0604020202020204" pitchFamily="34" charset="0"/>
                <a:ea typeface="Calibri" panose="020F0502020204030204" pitchFamily="34" charset="0"/>
              </a:rPr>
              <a:t>Required Quarterly:</a:t>
            </a:r>
            <a:r>
              <a:rPr lang="en-US" sz="1600" dirty="0">
                <a:uFill>
                  <a:solidFill>
                    <a:srgbClr val="000000"/>
                  </a:solidFill>
                </a:uFill>
                <a:latin typeface="Arial" panose="020B0604020202020204" pitchFamily="34" charset="0"/>
                <a:ea typeface="Calibri" panose="020F0502020204030204" pitchFamily="34" charset="0"/>
              </a:rPr>
              <a:t> (Branch Assessment – Payment)</a:t>
            </a:r>
          </a:p>
          <a:p>
            <a:pPr marR="0">
              <a:lnSpc>
                <a:spcPct val="107000"/>
              </a:lnSpc>
              <a:spcBef>
                <a:spcPts val="0"/>
              </a:spcBef>
              <a:spcAft>
                <a:spcPts val="0"/>
              </a:spcAft>
            </a:pPr>
            <a:r>
              <a:rPr lang="en-US" sz="1600" dirty="0">
                <a:uFill>
                  <a:solidFill>
                    <a:srgbClr val="000000"/>
                  </a:solidFill>
                </a:uFill>
                <a:latin typeface="Arial" panose="020B0604020202020204" pitchFamily="34" charset="0"/>
                <a:ea typeface="Calibri" panose="020F0502020204030204" pitchFamily="34" charset="0"/>
              </a:rPr>
              <a:t>	</a:t>
            </a:r>
            <a:r>
              <a:rPr lang="en-US" sz="1600" i="1" dirty="0">
                <a:uFill>
                  <a:solidFill>
                    <a:srgbClr val="000000"/>
                  </a:solidFill>
                </a:uFill>
                <a:latin typeface="Arial" panose="020B0604020202020204" pitchFamily="34" charset="0"/>
                <a:ea typeface="Calibri" panose="020F0502020204030204" pitchFamily="34" charset="0"/>
              </a:rPr>
              <a:t>Payments sent to State Treasurer, </a:t>
            </a:r>
            <a:r>
              <a:rPr lang="en-US" sz="1600" i="1" dirty="0">
                <a:uFill>
                  <a:solidFill>
                    <a:srgbClr val="000000"/>
                  </a:solidFill>
                </a:uFill>
                <a:latin typeface="Arial" panose="020B0604020202020204" pitchFamily="34" charset="0"/>
                <a:ea typeface="Calibri" panose="020F0502020204030204" pitchFamily="34" charset="0"/>
                <a:hlinkClick r:id="rId3"/>
              </a:rPr>
              <a:t>masonguy@aol.com</a:t>
            </a:r>
            <a:r>
              <a:rPr lang="en-US" sz="1600" i="1" dirty="0">
                <a:uFill>
                  <a:solidFill>
                    <a:srgbClr val="000000"/>
                  </a:solidFill>
                </a:uFill>
                <a:latin typeface="Arial" panose="020B0604020202020204" pitchFamily="34" charset="0"/>
                <a:ea typeface="Calibri" panose="020F0502020204030204" pitchFamily="34" charset="0"/>
              </a:rPr>
              <a:t> </a:t>
            </a:r>
          </a:p>
          <a:p>
            <a:pPr marL="285750" marR="0" indent="-285750">
              <a:lnSpc>
                <a:spcPct val="107000"/>
              </a:lnSpc>
              <a:spcBef>
                <a:spcPts val="0"/>
              </a:spcBef>
              <a:spcAft>
                <a:spcPts val="0"/>
              </a:spcAft>
              <a:buFont typeface="Arial" panose="020B0604020202020204" pitchFamily="34" charset="0"/>
              <a:buChar char="•"/>
            </a:pPr>
            <a:r>
              <a:rPr lang="en-US" sz="1600" dirty="0">
                <a:effectLst/>
                <a:uFill>
                  <a:solidFill>
                    <a:srgbClr val="000000"/>
                  </a:solidFill>
                </a:uFill>
                <a:latin typeface="Arial" panose="020B0604020202020204" pitchFamily="34" charset="0"/>
                <a:ea typeface="Calibri" panose="020F0502020204030204" pitchFamily="34" charset="0"/>
              </a:rPr>
              <a:t>January – Due 1/15.  Based on </a:t>
            </a:r>
            <a:r>
              <a:rPr lang="en-US" sz="1600" dirty="0">
                <a:uFill>
                  <a:solidFill>
                    <a:srgbClr val="000000"/>
                  </a:solidFill>
                </a:uFill>
                <a:latin typeface="Arial" panose="020B0604020202020204" pitchFamily="34" charset="0"/>
                <a:ea typeface="Calibri" panose="020F0502020204030204" pitchFamily="34" charset="0"/>
              </a:rPr>
              <a:t>Octo</a:t>
            </a:r>
            <a:r>
              <a:rPr lang="en-US" sz="1600" dirty="0">
                <a:effectLst/>
                <a:uFill>
                  <a:solidFill>
                    <a:srgbClr val="000000"/>
                  </a:solidFill>
                </a:uFill>
                <a:latin typeface="Arial" panose="020B0604020202020204" pitchFamily="34" charset="0"/>
                <a:ea typeface="Calibri" panose="020F0502020204030204" pitchFamily="34" charset="0"/>
              </a:rPr>
              <a:t>ber </a:t>
            </a:r>
            <a:r>
              <a:rPr lang="en-US" sz="1600" dirty="0">
                <a:uFill>
                  <a:solidFill>
                    <a:srgbClr val="000000"/>
                  </a:solidFill>
                </a:uFill>
                <a:latin typeface="Arial" panose="020B0604020202020204" pitchFamily="34" charset="0"/>
                <a:ea typeface="Calibri" panose="020F0502020204030204" pitchFamily="34" charset="0"/>
              </a:rPr>
              <a:t>membership </a:t>
            </a:r>
            <a:r>
              <a:rPr lang="en-US" sz="1600" dirty="0">
                <a:effectLst/>
                <a:uFill>
                  <a:solidFill>
                    <a:srgbClr val="000000"/>
                  </a:solidFill>
                </a:uFill>
                <a:latin typeface="Arial" panose="020B0604020202020204" pitchFamily="34" charset="0"/>
                <a:ea typeface="Calibri" panose="020F0502020204030204" pitchFamily="34" charset="0"/>
              </a:rPr>
              <a:t>of the previous year from Form 28</a:t>
            </a:r>
          </a:p>
          <a:p>
            <a:pPr marL="285750" marR="0" indent="-285750">
              <a:lnSpc>
                <a:spcPct val="107000"/>
              </a:lnSpc>
              <a:spcBef>
                <a:spcPts val="0"/>
              </a:spcBef>
              <a:spcAft>
                <a:spcPts val="0"/>
              </a:spcAft>
              <a:buFont typeface="Arial" panose="020B0604020202020204" pitchFamily="34" charset="0"/>
              <a:buChar char="•"/>
            </a:pPr>
            <a:r>
              <a:rPr lang="en-US" sz="1600" dirty="0">
                <a:uFill>
                  <a:solidFill>
                    <a:srgbClr val="000000"/>
                  </a:solidFill>
                </a:uFill>
                <a:latin typeface="Arial" panose="020B0604020202020204" pitchFamily="34" charset="0"/>
                <a:ea typeface="Calibri" panose="020F0502020204030204" pitchFamily="34" charset="0"/>
              </a:rPr>
              <a:t>April – Due 4/15. </a:t>
            </a:r>
            <a:r>
              <a:rPr lang="en-US" sz="1600" dirty="0">
                <a:effectLst/>
                <a:uFill>
                  <a:solidFill>
                    <a:srgbClr val="000000"/>
                  </a:solidFill>
                </a:uFill>
                <a:latin typeface="Arial" panose="020B0604020202020204" pitchFamily="34" charset="0"/>
                <a:ea typeface="Calibri" panose="020F0502020204030204" pitchFamily="34" charset="0"/>
              </a:rPr>
              <a:t>Based on </a:t>
            </a:r>
            <a:r>
              <a:rPr lang="en-US" sz="1600" dirty="0">
                <a:uFill>
                  <a:solidFill>
                    <a:srgbClr val="000000"/>
                  </a:solidFill>
                </a:uFill>
                <a:latin typeface="Arial" panose="020B0604020202020204" pitchFamily="34" charset="0"/>
                <a:ea typeface="Calibri" panose="020F0502020204030204" pitchFamily="34" charset="0"/>
              </a:rPr>
              <a:t>Octo</a:t>
            </a:r>
            <a:r>
              <a:rPr lang="en-US" sz="1600" dirty="0">
                <a:effectLst/>
                <a:uFill>
                  <a:solidFill>
                    <a:srgbClr val="000000"/>
                  </a:solidFill>
                </a:uFill>
                <a:latin typeface="Arial" panose="020B0604020202020204" pitchFamily="34" charset="0"/>
                <a:ea typeface="Calibri" panose="020F0502020204030204" pitchFamily="34" charset="0"/>
              </a:rPr>
              <a:t>ber </a:t>
            </a:r>
            <a:r>
              <a:rPr lang="en-US" sz="1600" dirty="0">
                <a:uFill>
                  <a:solidFill>
                    <a:srgbClr val="000000"/>
                  </a:solidFill>
                </a:uFill>
                <a:latin typeface="Arial" panose="020B0604020202020204" pitchFamily="34" charset="0"/>
                <a:ea typeface="Calibri" panose="020F0502020204030204" pitchFamily="34" charset="0"/>
              </a:rPr>
              <a:t>membership </a:t>
            </a:r>
            <a:r>
              <a:rPr lang="en-US" sz="1600" dirty="0">
                <a:effectLst/>
                <a:uFill>
                  <a:solidFill>
                    <a:srgbClr val="000000"/>
                  </a:solidFill>
                </a:uFill>
                <a:latin typeface="Arial" panose="020B0604020202020204" pitchFamily="34" charset="0"/>
                <a:ea typeface="Calibri" panose="020F0502020204030204" pitchFamily="34" charset="0"/>
              </a:rPr>
              <a:t>of the previous year from Form 28</a:t>
            </a:r>
          </a:p>
          <a:p>
            <a:pPr marL="285750" marR="0" indent="-285750">
              <a:lnSpc>
                <a:spcPct val="107000"/>
              </a:lnSpc>
              <a:spcBef>
                <a:spcPts val="0"/>
              </a:spcBef>
              <a:spcAft>
                <a:spcPts val="0"/>
              </a:spcAft>
              <a:buFont typeface="Arial" panose="020B0604020202020204" pitchFamily="34" charset="0"/>
              <a:buChar char="•"/>
            </a:pPr>
            <a:r>
              <a:rPr lang="en-US" sz="1600" dirty="0">
                <a:effectLst/>
                <a:uFill>
                  <a:solidFill>
                    <a:srgbClr val="000000"/>
                  </a:solidFill>
                </a:uFill>
                <a:latin typeface="Arial" panose="020B0604020202020204" pitchFamily="34" charset="0"/>
                <a:ea typeface="Calibri" panose="020F0502020204030204" pitchFamily="34" charset="0"/>
              </a:rPr>
              <a:t>July – Due 7/15. Based on </a:t>
            </a:r>
            <a:r>
              <a:rPr lang="en-US" sz="1600" dirty="0">
                <a:uFill>
                  <a:solidFill>
                    <a:srgbClr val="000000"/>
                  </a:solidFill>
                </a:uFill>
                <a:latin typeface="Arial" panose="020B0604020202020204" pitchFamily="34" charset="0"/>
                <a:ea typeface="Calibri" panose="020F0502020204030204" pitchFamily="34" charset="0"/>
              </a:rPr>
              <a:t>Octo</a:t>
            </a:r>
            <a:r>
              <a:rPr lang="en-US" sz="1600" dirty="0">
                <a:effectLst/>
                <a:uFill>
                  <a:solidFill>
                    <a:srgbClr val="000000"/>
                  </a:solidFill>
                </a:uFill>
                <a:latin typeface="Arial" panose="020B0604020202020204" pitchFamily="34" charset="0"/>
                <a:ea typeface="Calibri" panose="020F0502020204030204" pitchFamily="34" charset="0"/>
              </a:rPr>
              <a:t>ber </a:t>
            </a:r>
            <a:r>
              <a:rPr lang="en-US" sz="1600" dirty="0">
                <a:uFill>
                  <a:solidFill>
                    <a:srgbClr val="000000"/>
                  </a:solidFill>
                </a:uFill>
                <a:latin typeface="Arial" panose="020B0604020202020204" pitchFamily="34" charset="0"/>
                <a:ea typeface="Calibri" panose="020F0502020204030204" pitchFamily="34" charset="0"/>
              </a:rPr>
              <a:t>membership </a:t>
            </a:r>
            <a:r>
              <a:rPr lang="en-US" sz="1600" dirty="0">
                <a:effectLst/>
                <a:uFill>
                  <a:solidFill>
                    <a:srgbClr val="000000"/>
                  </a:solidFill>
                </a:uFill>
                <a:latin typeface="Arial" panose="020B0604020202020204" pitchFamily="34" charset="0"/>
                <a:ea typeface="Calibri" panose="020F0502020204030204" pitchFamily="34" charset="0"/>
              </a:rPr>
              <a:t>of the previous year from Form 28</a:t>
            </a:r>
          </a:p>
          <a:p>
            <a:pPr marL="285750" marR="0" indent="-285750">
              <a:lnSpc>
                <a:spcPct val="107000"/>
              </a:lnSpc>
              <a:spcBef>
                <a:spcPts val="0"/>
              </a:spcBef>
              <a:spcAft>
                <a:spcPts val="0"/>
              </a:spcAft>
              <a:buFont typeface="Arial" panose="020B0604020202020204" pitchFamily="34" charset="0"/>
              <a:buChar char="•"/>
            </a:pPr>
            <a:r>
              <a:rPr lang="en-US" sz="1600" dirty="0">
                <a:uFill>
                  <a:solidFill>
                    <a:srgbClr val="000000"/>
                  </a:solidFill>
                </a:uFill>
                <a:latin typeface="Arial" panose="020B0604020202020204" pitchFamily="34" charset="0"/>
                <a:ea typeface="Calibri" panose="020F0502020204030204" pitchFamily="34" charset="0"/>
              </a:rPr>
              <a:t>October – Due 10/15. </a:t>
            </a:r>
            <a:r>
              <a:rPr lang="en-US" sz="1600" dirty="0">
                <a:effectLst/>
                <a:uFill>
                  <a:solidFill>
                    <a:srgbClr val="000000"/>
                  </a:solidFill>
                </a:uFill>
                <a:latin typeface="Arial" panose="020B0604020202020204" pitchFamily="34" charset="0"/>
                <a:ea typeface="Calibri" panose="020F0502020204030204" pitchFamily="34" charset="0"/>
              </a:rPr>
              <a:t>Based on </a:t>
            </a:r>
            <a:r>
              <a:rPr lang="en-US" sz="1600" dirty="0">
                <a:uFill>
                  <a:solidFill>
                    <a:srgbClr val="000000"/>
                  </a:solidFill>
                </a:uFill>
                <a:latin typeface="Arial" panose="020B0604020202020204" pitchFamily="34" charset="0"/>
                <a:ea typeface="Calibri" panose="020F0502020204030204" pitchFamily="34" charset="0"/>
              </a:rPr>
              <a:t>Octo</a:t>
            </a:r>
            <a:r>
              <a:rPr lang="en-US" sz="1600" dirty="0">
                <a:effectLst/>
                <a:uFill>
                  <a:solidFill>
                    <a:srgbClr val="000000"/>
                  </a:solidFill>
                </a:uFill>
                <a:latin typeface="Arial" panose="020B0604020202020204" pitchFamily="34" charset="0"/>
                <a:ea typeface="Calibri" panose="020F0502020204030204" pitchFamily="34" charset="0"/>
              </a:rPr>
              <a:t>ber </a:t>
            </a:r>
            <a:r>
              <a:rPr lang="en-US" sz="1600" dirty="0">
                <a:uFill>
                  <a:solidFill>
                    <a:srgbClr val="000000"/>
                  </a:solidFill>
                </a:uFill>
                <a:latin typeface="Arial" panose="020B0604020202020204" pitchFamily="34" charset="0"/>
                <a:ea typeface="Calibri" panose="020F0502020204030204" pitchFamily="34" charset="0"/>
              </a:rPr>
              <a:t>membership </a:t>
            </a:r>
            <a:r>
              <a:rPr lang="en-US" sz="1600" dirty="0">
                <a:effectLst/>
                <a:uFill>
                  <a:solidFill>
                    <a:srgbClr val="000000"/>
                  </a:solidFill>
                </a:uFill>
                <a:latin typeface="Arial" panose="020B0604020202020204" pitchFamily="34" charset="0"/>
                <a:ea typeface="Calibri" panose="020F0502020204030204" pitchFamily="34" charset="0"/>
              </a:rPr>
              <a:t>of the previous year from Form 28</a:t>
            </a:r>
          </a:p>
          <a:p>
            <a:pPr marL="285750" marR="0" indent="-285750">
              <a:lnSpc>
                <a:spcPct val="107000"/>
              </a:lnSpc>
              <a:spcBef>
                <a:spcPts val="0"/>
              </a:spcBef>
              <a:spcAft>
                <a:spcPts val="0"/>
              </a:spcAft>
              <a:buFont typeface="Arial" panose="020B0604020202020204" pitchFamily="34" charset="0"/>
              <a:buChar char="•"/>
            </a:pPr>
            <a:endParaRPr lang="en-US" sz="1600" dirty="0">
              <a:effectLst/>
              <a:uFill>
                <a:solidFill>
                  <a:srgbClr val="000000"/>
                </a:solidFill>
              </a:uFill>
              <a:latin typeface="Arial" panose="020B0604020202020204" pitchFamily="34" charset="0"/>
              <a:ea typeface="Calibri" panose="020F0502020204030204" pitchFamily="34" charset="0"/>
            </a:endParaRPr>
          </a:p>
          <a:p>
            <a:pPr marR="0">
              <a:lnSpc>
                <a:spcPct val="107000"/>
              </a:lnSpc>
              <a:spcBef>
                <a:spcPts val="0"/>
              </a:spcBef>
              <a:spcAft>
                <a:spcPts val="0"/>
              </a:spcAft>
            </a:pPr>
            <a:r>
              <a:rPr lang="en-US" sz="1600" b="1" dirty="0">
                <a:uFill>
                  <a:solidFill>
                    <a:srgbClr val="000000"/>
                  </a:solidFill>
                </a:uFill>
                <a:latin typeface="Arial" panose="020B0604020202020204" pitchFamily="34" charset="0"/>
                <a:ea typeface="Calibri" panose="020F0502020204030204" pitchFamily="34" charset="0"/>
              </a:rPr>
              <a:t>Branch Audit:</a:t>
            </a:r>
          </a:p>
          <a:p>
            <a:pPr marL="285750" marR="0" indent="-285750">
              <a:lnSpc>
                <a:spcPct val="107000"/>
              </a:lnSpc>
              <a:spcBef>
                <a:spcPts val="0"/>
              </a:spcBef>
              <a:spcAft>
                <a:spcPts val="0"/>
              </a:spcAft>
              <a:buFont typeface="Arial" panose="020B0604020202020204" pitchFamily="34" charset="0"/>
              <a:buChar char="•"/>
            </a:pPr>
            <a:r>
              <a:rPr lang="en-US" sz="1600" dirty="0">
                <a:effectLst/>
                <a:uFill>
                  <a:solidFill>
                    <a:srgbClr val="000000"/>
                  </a:solidFill>
                </a:uFill>
                <a:latin typeface="Arial" panose="020B0604020202020204" pitchFamily="34" charset="0"/>
                <a:ea typeface="Calibri" panose="020F0502020204030204" pitchFamily="34" charset="0"/>
              </a:rPr>
              <a:t>February: Form 29 – Report of Branch Audit including previous years December Form 28</a:t>
            </a:r>
          </a:p>
          <a:p>
            <a:pPr marL="285750" marR="0" indent="-285750">
              <a:lnSpc>
                <a:spcPct val="107000"/>
              </a:lnSpc>
              <a:spcBef>
                <a:spcPts val="0"/>
              </a:spcBef>
              <a:spcAft>
                <a:spcPts val="0"/>
              </a:spcAft>
              <a:buFont typeface="Arial" panose="020B0604020202020204" pitchFamily="34" charset="0"/>
              <a:buChar char="•"/>
            </a:pPr>
            <a:endParaRPr lang="en-US" sz="1600" dirty="0">
              <a:uFill>
                <a:solidFill>
                  <a:srgbClr val="000000"/>
                </a:solidFill>
              </a:uFill>
              <a:latin typeface="Arial" panose="020B0604020202020204" pitchFamily="34" charset="0"/>
              <a:ea typeface="Calibri" panose="020F0502020204030204" pitchFamily="34" charset="0"/>
            </a:endParaRPr>
          </a:p>
          <a:p>
            <a:pPr marR="0">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Branch Personnel:</a:t>
            </a:r>
          </a:p>
          <a:p>
            <a:pPr marL="285750" marR="0" indent="-285750">
              <a:lnSpc>
                <a:spcPct val="107000"/>
              </a:lnSpc>
              <a:spcBef>
                <a:spcPts val="0"/>
              </a:spcBef>
              <a:spcAft>
                <a:spcPts val="0"/>
              </a:spcAft>
              <a:buFont typeface="Arial" panose="020B0604020202020204" pitchFamily="34" charset="0"/>
              <a:buChar char="•"/>
            </a:pPr>
            <a:r>
              <a:rPr lang="en-US" sz="1600" dirty="0">
                <a:effectLst/>
                <a:uFill>
                  <a:solidFill>
                    <a:srgbClr val="000000"/>
                  </a:solidFill>
                </a:uFill>
                <a:latin typeface="Arial" panose="020B0604020202020204" pitchFamily="34" charset="0"/>
                <a:ea typeface="Calibri" panose="020F0502020204030204" pitchFamily="34" charset="0"/>
              </a:rPr>
              <a:t>August: Form 20</a:t>
            </a:r>
            <a:r>
              <a:rPr lang="en-US" sz="1600" dirty="0">
                <a:uFill>
                  <a:solidFill>
                    <a:srgbClr val="000000"/>
                  </a:solidFill>
                </a:uFill>
                <a:latin typeface="Arial" panose="020B0604020202020204" pitchFamily="34" charset="0"/>
                <a:ea typeface="Calibri" panose="020F0502020204030204" pitchFamily="34" charset="0"/>
              </a:rPr>
              <a:t> - </a:t>
            </a:r>
            <a:r>
              <a:rPr lang="en-US" sz="1600" dirty="0">
                <a:effectLst/>
                <a:uFill>
                  <a:solidFill>
                    <a:srgbClr val="000000"/>
                  </a:solidFill>
                </a:uFill>
                <a:latin typeface="Arial" panose="020B0604020202020204" pitchFamily="34" charset="0"/>
                <a:ea typeface="Calibri" panose="020F0502020204030204" pitchFamily="34" charset="0"/>
              </a:rPr>
              <a:t>Branch Leadership report to the State.  This Form can be filed online and sent to </a:t>
            </a:r>
            <a:r>
              <a:rPr lang="en-US" sz="1600" dirty="0">
                <a:effectLst/>
                <a:uFill>
                  <a:solidFill>
                    <a:srgbClr val="000000"/>
                  </a:solidFill>
                </a:uFill>
                <a:latin typeface="Arial" panose="020B0604020202020204" pitchFamily="34" charset="0"/>
                <a:ea typeface="Calibri" panose="020F0502020204030204" pitchFamily="34" charset="0"/>
                <a:hlinkClick r:id="rId4"/>
              </a:rPr>
              <a:t>Form20Recipient@sirinc.org</a:t>
            </a:r>
            <a:r>
              <a:rPr lang="en-US" sz="1600" dirty="0">
                <a:effectLst/>
                <a:uFill>
                  <a:solidFill>
                    <a:srgbClr val="000000"/>
                  </a:solidFill>
                </a:uFill>
                <a:latin typeface="Arial" panose="020B0604020202020204" pitchFamily="34" charset="0"/>
                <a:ea typeface="Calibri" panose="020F0502020204030204" pitchFamily="34" charset="0"/>
              </a:rPr>
              <a:t> . This needs to be filed even if no elections were held.  Notify of any changes to Form 20 as or when they occur.</a:t>
            </a:r>
          </a:p>
        </p:txBody>
      </p:sp>
      <p:pic>
        <p:nvPicPr>
          <p:cNvPr id="6" name="Picture 5">
            <a:extLst>
              <a:ext uri="{FF2B5EF4-FFF2-40B4-BE49-F238E27FC236}">
                <a16:creationId xmlns:a16="http://schemas.microsoft.com/office/drawing/2014/main" id="{AEFF151D-F689-415B-B963-16FCED0E84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05875" y="2114550"/>
            <a:ext cx="2286000" cy="2286000"/>
          </a:xfrm>
          <a:prstGeom prst="rect">
            <a:avLst/>
          </a:prstGeom>
        </p:spPr>
      </p:pic>
    </p:spTree>
    <p:extLst>
      <p:ext uri="{BB962C8B-B14F-4D97-AF65-F5344CB8AC3E}">
        <p14:creationId xmlns:p14="http://schemas.microsoft.com/office/powerpoint/2010/main" val="3402610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635652-64FD-40BB-9217-EA4498AC4F30}"/>
              </a:ext>
            </a:extLst>
          </p:cNvPr>
          <p:cNvSpPr txBox="1"/>
          <p:nvPr/>
        </p:nvSpPr>
        <p:spPr>
          <a:xfrm>
            <a:off x="729049" y="568412"/>
            <a:ext cx="10682162" cy="1390509"/>
          </a:xfrm>
          <a:prstGeom prst="rect">
            <a:avLst/>
          </a:prstGeom>
          <a:noFill/>
        </p:spPr>
        <p:txBody>
          <a:bodyPr wrap="square">
            <a:spAutoFit/>
          </a:bodyPr>
          <a:lstStyle/>
          <a:p>
            <a:pPr marL="0" marR="0" algn="ctr">
              <a:lnSpc>
                <a:spcPct val="107000"/>
              </a:lnSpc>
              <a:spcBef>
                <a:spcPts val="0"/>
              </a:spcBef>
              <a:spcAft>
                <a:spcPts val="0"/>
              </a:spcAft>
            </a:pPr>
            <a:r>
              <a:rPr lang="en-US" sz="2000" b="1" dirty="0">
                <a:solidFill>
                  <a:srgbClr val="0070C0"/>
                </a:solidFill>
                <a:effectLst/>
                <a:uFill>
                  <a:solidFill>
                    <a:srgbClr val="000000"/>
                  </a:solidFill>
                </a:uFill>
                <a:latin typeface="Arial" panose="020B0604020202020204" pitchFamily="34" charset="0"/>
                <a:ea typeface="Calibri" panose="020F0502020204030204" pitchFamily="34" charset="0"/>
              </a:rPr>
              <a:t>Additional Tools and Materials</a:t>
            </a:r>
          </a:p>
          <a:p>
            <a:pPr marL="0" marR="0" algn="ctr">
              <a:lnSpc>
                <a:spcPct val="107000"/>
              </a:lnSpc>
              <a:spcBef>
                <a:spcPts val="0"/>
              </a:spcBef>
              <a:spcAft>
                <a:spcPts val="0"/>
              </a:spcAft>
            </a:pPr>
            <a:endParaRPr lang="en-US" sz="1200" b="1" dirty="0">
              <a:solidFill>
                <a:srgbClr val="0070C0"/>
              </a:solidFill>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There is a great deal of information on the Home page of the </a:t>
            </a:r>
            <a:r>
              <a:rPr lang="en-US" sz="1600" b="1" dirty="0">
                <a:solidFill>
                  <a:srgbClr val="0070C0"/>
                </a:solidFill>
                <a:effectLst/>
                <a:uFill>
                  <a:solidFill>
                    <a:srgbClr val="000000"/>
                  </a:solidFill>
                </a:uFill>
                <a:latin typeface="Arial" panose="020B0604020202020204" pitchFamily="34" charset="0"/>
                <a:ea typeface="Calibri" panose="020F0502020204030204" pitchFamily="34" charset="0"/>
              </a:rPr>
              <a:t>sirinc.org </a:t>
            </a:r>
            <a:r>
              <a:rPr lang="en-US" sz="1600" b="1" dirty="0">
                <a:effectLst/>
                <a:uFill>
                  <a:solidFill>
                    <a:srgbClr val="000000"/>
                  </a:solidFill>
                </a:uFill>
                <a:latin typeface="Arial" panose="020B0604020202020204" pitchFamily="34" charset="0"/>
                <a:ea typeface="Calibri" panose="020F0502020204030204" pitchFamily="34" charset="0"/>
              </a:rPr>
              <a:t>website.</a:t>
            </a:r>
          </a:p>
          <a:p>
            <a:pPr marL="0" marR="0" algn="ctr">
              <a:lnSpc>
                <a:spcPct val="107000"/>
              </a:lnSpc>
              <a:spcBef>
                <a:spcPts val="0"/>
              </a:spcBef>
              <a:spcAft>
                <a:spcPts val="0"/>
              </a:spcAft>
            </a:pPr>
            <a:r>
              <a:rPr lang="en-US" sz="1600" b="1" dirty="0">
                <a:uFill>
                  <a:solidFill>
                    <a:srgbClr val="000000"/>
                  </a:solidFill>
                </a:uFill>
                <a:latin typeface="Arial" panose="020B0604020202020204" pitchFamily="34" charset="0"/>
                <a:ea typeface="Calibri" panose="020F0502020204030204" pitchFamily="34" charset="0"/>
              </a:rPr>
              <a:t>There you will find drop-down links for Branch, Area, and State information.</a:t>
            </a:r>
            <a:endParaRPr lang="en-US" sz="1600" b="1" dirty="0">
              <a:effectLst/>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en-US" sz="1600" b="1" dirty="0">
                <a:uFill>
                  <a:solidFill>
                    <a:srgbClr val="000000"/>
                  </a:solidFill>
                </a:uFill>
                <a:latin typeface="Arial" panose="020B0604020202020204" pitchFamily="34" charset="0"/>
                <a:ea typeface="Calibri" panose="020F0502020204030204" pitchFamily="34" charset="0"/>
              </a:rPr>
              <a:t>Below is a partial listing of materials available to help you be successful in leading your Branch:</a:t>
            </a:r>
          </a:p>
        </p:txBody>
      </p:sp>
      <p:sp>
        <p:nvSpPr>
          <p:cNvPr id="4" name="TextBox 3">
            <a:extLst>
              <a:ext uri="{FF2B5EF4-FFF2-40B4-BE49-F238E27FC236}">
                <a16:creationId xmlns:a16="http://schemas.microsoft.com/office/drawing/2014/main" id="{F84C4ABA-90E7-48BC-A048-64FD4CF24621}"/>
              </a:ext>
            </a:extLst>
          </p:cNvPr>
          <p:cNvSpPr txBox="1"/>
          <p:nvPr/>
        </p:nvSpPr>
        <p:spPr>
          <a:xfrm>
            <a:off x="1420238" y="2175740"/>
            <a:ext cx="4426085" cy="4247317"/>
          </a:xfrm>
          <a:prstGeom prst="rect">
            <a:avLst/>
          </a:prstGeom>
          <a:noFill/>
        </p:spPr>
        <p:txBody>
          <a:bodyPr wrap="square" rtlCol="0">
            <a:spAutoFit/>
          </a:bodyPr>
          <a:lstStyle/>
          <a:p>
            <a:pPr marL="285750" indent="-285750">
              <a:buFont typeface="Arial" panose="020B0604020202020204" pitchFamily="34" charset="0"/>
              <a:buChar char="•"/>
            </a:pPr>
            <a:r>
              <a:rPr lang="en-US" b="1" dirty="0"/>
              <a:t>Branch Information</a:t>
            </a:r>
          </a:p>
          <a:p>
            <a:pPr marL="285750" indent="-285750">
              <a:buFont typeface="Arial" panose="020B0604020202020204" pitchFamily="34" charset="0"/>
              <a:buChar char="•"/>
            </a:pPr>
            <a:r>
              <a:rPr lang="en-US" dirty="0"/>
              <a:t>Branch Locations and Branch Contacts</a:t>
            </a:r>
          </a:p>
          <a:p>
            <a:pPr lvl="1"/>
            <a:r>
              <a:rPr lang="en-US" i="1" dirty="0"/>
              <a:t>Learn and Share with other Big SIR</a:t>
            </a:r>
          </a:p>
          <a:p>
            <a:pPr marL="285750" indent="-285750">
              <a:buFont typeface="Arial" panose="020B0604020202020204" pitchFamily="34" charset="0"/>
              <a:buChar char="•"/>
            </a:pPr>
            <a:r>
              <a:rPr lang="en-US" dirty="0"/>
              <a:t>Branch Leadership:</a:t>
            </a:r>
          </a:p>
          <a:p>
            <a:pPr marL="742950" lvl="1" indent="-285750">
              <a:buFont typeface="Wingdings" panose="05000000000000000000" pitchFamily="2" charset="2"/>
              <a:buChar char="ü"/>
            </a:pPr>
            <a:r>
              <a:rPr lang="en-US" dirty="0"/>
              <a:t>Branch Job Descriptions</a:t>
            </a:r>
          </a:p>
          <a:p>
            <a:pPr lvl="2"/>
            <a:r>
              <a:rPr lang="en-US" i="1" dirty="0"/>
              <a:t>Know the Duties of your BEC</a:t>
            </a:r>
          </a:p>
          <a:p>
            <a:pPr marL="742950" lvl="1" indent="-285750">
              <a:buFont typeface="Wingdings" panose="05000000000000000000" pitchFamily="2" charset="2"/>
              <a:buChar char="ü"/>
            </a:pPr>
            <a:r>
              <a:rPr lang="en-US" dirty="0"/>
              <a:t>Leaders Guide</a:t>
            </a:r>
          </a:p>
          <a:p>
            <a:pPr lvl="2"/>
            <a:r>
              <a:rPr lang="en-US" i="1" dirty="0"/>
              <a:t>Find the Schedule of Branch Operations here</a:t>
            </a:r>
          </a:p>
          <a:p>
            <a:pPr marL="742950" lvl="1" indent="-285750">
              <a:buFont typeface="Wingdings" panose="05000000000000000000" pitchFamily="2" charset="2"/>
              <a:buChar char="ü"/>
            </a:pPr>
            <a:r>
              <a:rPr lang="en-US" dirty="0"/>
              <a:t>Branch Leadership Training</a:t>
            </a:r>
          </a:p>
          <a:p>
            <a:pPr marL="742950" lvl="1" indent="-285750">
              <a:buFont typeface="Wingdings" panose="05000000000000000000" pitchFamily="2" charset="2"/>
              <a:buChar char="ü"/>
            </a:pPr>
            <a:r>
              <a:rPr lang="en-US" dirty="0"/>
              <a:t>RAMP Tool Kit</a:t>
            </a:r>
          </a:p>
          <a:p>
            <a:pPr marL="742950" lvl="1" indent="-285750">
              <a:buFont typeface="Wingdings" panose="05000000000000000000" pitchFamily="2" charset="2"/>
              <a:buChar char="ü"/>
            </a:pPr>
            <a:r>
              <a:rPr lang="en-US" dirty="0"/>
              <a:t>Branch Goals &amp; Assessment</a:t>
            </a:r>
          </a:p>
          <a:p>
            <a:pPr marL="742950" lvl="1" indent="-285750">
              <a:buFont typeface="Wingdings" panose="05000000000000000000" pitchFamily="2" charset="2"/>
              <a:buChar char="ü"/>
            </a:pPr>
            <a:r>
              <a:rPr lang="en-US" dirty="0"/>
              <a:t>SIR Online Learning</a:t>
            </a:r>
          </a:p>
          <a:p>
            <a:pPr marL="742950" lvl="1" indent="-285750">
              <a:buFont typeface="Wingdings" panose="05000000000000000000" pitchFamily="2" charset="2"/>
              <a:buChar char="ü"/>
            </a:pPr>
            <a:r>
              <a:rPr lang="en-US" dirty="0"/>
              <a:t>Forms</a:t>
            </a:r>
          </a:p>
          <a:p>
            <a:pPr lvl="2"/>
            <a:r>
              <a:rPr lang="en-US" i="1" dirty="0"/>
              <a:t>Find a list of all SIR Forms</a:t>
            </a:r>
          </a:p>
        </p:txBody>
      </p:sp>
      <p:sp>
        <p:nvSpPr>
          <p:cNvPr id="5" name="TextBox 4">
            <a:extLst>
              <a:ext uri="{FF2B5EF4-FFF2-40B4-BE49-F238E27FC236}">
                <a16:creationId xmlns:a16="http://schemas.microsoft.com/office/drawing/2014/main" id="{E5385B64-336D-433A-9852-0DAEAC2B56A6}"/>
              </a:ext>
            </a:extLst>
          </p:cNvPr>
          <p:cNvSpPr txBox="1"/>
          <p:nvPr/>
        </p:nvSpPr>
        <p:spPr>
          <a:xfrm>
            <a:off x="5846323" y="2175740"/>
            <a:ext cx="5107021" cy="3970318"/>
          </a:xfrm>
          <a:prstGeom prst="rect">
            <a:avLst/>
          </a:prstGeom>
          <a:noFill/>
        </p:spPr>
        <p:txBody>
          <a:bodyPr wrap="square" rtlCol="0">
            <a:spAutoFit/>
          </a:bodyPr>
          <a:lstStyle/>
          <a:p>
            <a:pPr marL="285750" indent="-285750">
              <a:buFont typeface="Arial" panose="020B0604020202020204" pitchFamily="34" charset="0"/>
              <a:buChar char="•"/>
            </a:pPr>
            <a:r>
              <a:rPr lang="en-US" b="1" dirty="0"/>
              <a:t>Area Information</a:t>
            </a:r>
          </a:p>
          <a:p>
            <a:pPr marL="742950" lvl="1" indent="-285750">
              <a:buFont typeface="Wingdings" panose="05000000000000000000" pitchFamily="2" charset="2"/>
              <a:buChar char="ü"/>
            </a:pPr>
            <a:r>
              <a:rPr lang="en-US" dirty="0"/>
              <a:t>Area Representative Job Descriptions</a:t>
            </a:r>
          </a:p>
          <a:p>
            <a:pPr marL="742950" lvl="1" indent="-285750">
              <a:buFont typeface="Wingdings" panose="05000000000000000000" pitchFamily="2" charset="2"/>
              <a:buChar char="ü"/>
            </a:pPr>
            <a:r>
              <a:rPr lang="en-US" dirty="0"/>
              <a:t>Training for Regional Directors</a:t>
            </a:r>
          </a:p>
          <a:p>
            <a:pPr marL="742950" lvl="1" indent="-285750">
              <a:buFont typeface="Wingdings" panose="05000000000000000000" pitchFamily="2" charset="2"/>
              <a:buChar char="ü"/>
            </a:pPr>
            <a:r>
              <a:rPr lang="en-US" dirty="0"/>
              <a:t>Training for Area Governors</a:t>
            </a:r>
          </a:p>
          <a:p>
            <a:pPr lvl="1"/>
            <a:endParaRPr lang="en-US" dirty="0"/>
          </a:p>
          <a:p>
            <a:pPr marL="285750" indent="-285750">
              <a:buFont typeface="Arial" panose="020B0604020202020204" pitchFamily="34" charset="0"/>
              <a:buChar char="•"/>
            </a:pPr>
            <a:r>
              <a:rPr lang="en-US" b="1" dirty="0"/>
              <a:t>State Information</a:t>
            </a:r>
          </a:p>
          <a:p>
            <a:pPr marL="742950" lvl="1" indent="-285750">
              <a:buFont typeface="Wingdings" panose="05000000000000000000" pitchFamily="2" charset="2"/>
              <a:buChar char="ü"/>
            </a:pPr>
            <a:r>
              <a:rPr lang="en-US" dirty="0"/>
              <a:t>State Roster</a:t>
            </a:r>
          </a:p>
          <a:p>
            <a:pPr marL="742950" lvl="1" indent="-285750">
              <a:buFont typeface="Wingdings" panose="05000000000000000000" pitchFamily="2" charset="2"/>
              <a:buChar char="ü"/>
            </a:pPr>
            <a:r>
              <a:rPr lang="en-US" dirty="0"/>
              <a:t>State Meeting Schedule</a:t>
            </a:r>
          </a:p>
          <a:p>
            <a:pPr marL="742950" lvl="1" indent="-285750">
              <a:buFont typeface="Wingdings" panose="05000000000000000000" pitchFamily="2" charset="2"/>
              <a:buChar char="ü"/>
            </a:pPr>
            <a:r>
              <a:rPr lang="en-US" dirty="0"/>
              <a:t>SIR Manual (Updated through 12-4-2023)</a:t>
            </a:r>
          </a:p>
          <a:p>
            <a:pPr marL="742950" lvl="1" indent="-285750">
              <a:buFont typeface="Wingdings" panose="05000000000000000000" pitchFamily="2" charset="2"/>
              <a:buChar char="ü"/>
            </a:pPr>
            <a:r>
              <a:rPr lang="en-US" dirty="0"/>
              <a:t>Statewide Activities</a:t>
            </a:r>
          </a:p>
          <a:p>
            <a:pPr marL="742950" lvl="1" indent="-285750">
              <a:buFont typeface="Wingdings" panose="05000000000000000000" pitchFamily="2" charset="2"/>
              <a:buChar char="ü"/>
            </a:pPr>
            <a:r>
              <a:rPr lang="en-US" dirty="0"/>
              <a:t>Statewide Resources</a:t>
            </a:r>
          </a:p>
          <a:p>
            <a:pPr marL="742950" lvl="1" indent="-285750">
              <a:buFont typeface="Wingdings" panose="05000000000000000000" pitchFamily="2" charset="2"/>
              <a:buChar char="ü"/>
            </a:pPr>
            <a:r>
              <a:rPr lang="en-US" dirty="0"/>
              <a:t>Forms</a:t>
            </a:r>
          </a:p>
          <a:p>
            <a:pPr lvl="2"/>
            <a:r>
              <a:rPr lang="en-US" i="1" dirty="0"/>
              <a:t>Forms are also listed here</a:t>
            </a:r>
          </a:p>
          <a:p>
            <a:pPr marL="742950" lvl="1"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90789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10B034-9A45-4EF3-A993-F506AD93822C}"/>
              </a:ext>
            </a:extLst>
          </p:cNvPr>
          <p:cNvSpPr txBox="1"/>
          <p:nvPr/>
        </p:nvSpPr>
        <p:spPr>
          <a:xfrm>
            <a:off x="2023353" y="668167"/>
            <a:ext cx="8307421" cy="5879110"/>
          </a:xfrm>
          <a:prstGeom prst="rect">
            <a:avLst/>
          </a:prstGeom>
          <a:noFill/>
          <a:ln w="3175">
            <a:solidFill>
              <a:schemeClr val="tx1"/>
            </a:solidFill>
          </a:ln>
        </p:spPr>
        <p:txBody>
          <a:bodyPr wrap="square">
            <a:spAutoFit/>
          </a:bodyPr>
          <a:lstStyle/>
          <a:p>
            <a:pPr marL="0" marR="0" algn="ctr">
              <a:lnSpc>
                <a:spcPct val="107000"/>
              </a:lnSpc>
              <a:spcBef>
                <a:spcPts val="0"/>
              </a:spcBef>
              <a:spcAft>
                <a:spcPts val="0"/>
              </a:spcAft>
            </a:pPr>
            <a:r>
              <a:rPr lang="de-DE" b="1" dirty="0">
                <a:solidFill>
                  <a:srgbClr val="0070C0"/>
                </a:solidFill>
                <a:effectLst/>
                <a:uFill>
                  <a:solidFill>
                    <a:srgbClr val="000000"/>
                  </a:solidFill>
                </a:uFill>
                <a:latin typeface="Arial" panose="020B0604020202020204" pitchFamily="34" charset="0"/>
                <a:ea typeface="Calibri" panose="020F0502020204030204" pitchFamily="34" charset="0"/>
              </a:rPr>
              <a:t>Sample BEC Meeting Agenda</a:t>
            </a:r>
          </a:p>
          <a:p>
            <a:pPr marL="0" marR="0" algn="ctr">
              <a:lnSpc>
                <a:spcPct val="107000"/>
              </a:lnSpc>
              <a:spcBef>
                <a:spcPts val="0"/>
              </a:spcBef>
              <a:spcAft>
                <a:spcPts val="0"/>
              </a:spcAft>
            </a:pPr>
            <a:endParaRPr lang="de-DE" sz="1200" b="1" dirty="0">
              <a:solidFill>
                <a:srgbClr val="000000"/>
              </a:solidFill>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de-DE" sz="1200" b="1" dirty="0">
                <a:solidFill>
                  <a:srgbClr val="000000"/>
                </a:solidFill>
                <a:effectLst/>
                <a:uFill>
                  <a:solidFill>
                    <a:srgbClr val="000000"/>
                  </a:solidFill>
                </a:uFill>
                <a:latin typeface="Arial" panose="020B0604020202020204" pitchFamily="34" charset="0"/>
                <a:ea typeface="Calibri" panose="020F0502020204030204" pitchFamily="34" charset="0"/>
              </a:rPr>
              <a:t>Arnold SIR Branch 152</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0" marR="0" algn="ctr">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Branch Executive Committee Meeting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0" marR="0" algn="ctr">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Agenda</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0" marR="0" algn="ctr">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Arial Black" panose="020B0A0402010202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Date:</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January 16, 2018</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Scheduled Time:</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10:00am		</a:t>
            </a: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Call to Order Time:</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Arial Black" panose="020B0A04020102020204" pitchFamily="34" charset="0"/>
              </a:rPr>
              <a:t>Location:</a:t>
            </a: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Snowflake Lodge</a:t>
            </a: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Arnold, CA</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2286000" marR="0" indent="-182880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BEC Attendees:</a:t>
            </a:r>
            <a:r>
              <a:rPr lang="en-US" sz="1200" b="1"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Big SIR; Little SIR; Secretary; Asst. Secretary; Treasurer; Asst. Treasurer; Attendance Director; Membership Director; Fellowship Director; Newsletter Editor; Historian,</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RAMP Chairman; Travel Chairman; Refreshments Chairman; Publicity Director</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BEC Absent:</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t>
            </a: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Visitors: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New Members / Sponsors: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Big SIR: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Information Items: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 / Discussion / Action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Form 63 Filing with State SIR</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Nominating Committee</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Contract with BLS HOA re: menus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SIR State Newsletter “Happenings”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Announcements: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Area Representative – February Visit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Other:</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Review of December BEC Board Meeting</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Goals and Actions for 2018 / Branch Activities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Dues Collection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611694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1EC954-118A-400E-981C-809BCA971228}"/>
              </a:ext>
            </a:extLst>
          </p:cNvPr>
          <p:cNvSpPr txBox="1"/>
          <p:nvPr/>
        </p:nvSpPr>
        <p:spPr>
          <a:xfrm>
            <a:off x="1994170" y="573933"/>
            <a:ext cx="8307421" cy="6109686"/>
          </a:xfrm>
          <a:prstGeom prst="rect">
            <a:avLst/>
          </a:prstGeom>
          <a:noFill/>
          <a:ln w="3175">
            <a:solidFill>
              <a:schemeClr val="tx1"/>
            </a:solidFill>
          </a:ln>
        </p:spPr>
        <p:txBody>
          <a:bodyPr wrap="square">
            <a:spAutoFit/>
          </a:bodyPr>
          <a:lstStyle/>
          <a:p>
            <a:pPr marL="457200" marR="0" algn="ctr">
              <a:lnSpc>
                <a:spcPct val="107000"/>
              </a:lnSpc>
              <a:spcBef>
                <a:spcPts val="0"/>
              </a:spcBef>
              <a:spcAft>
                <a:spcPts val="0"/>
              </a:spcAft>
            </a:pPr>
            <a:r>
              <a:rPr lang="en-US" b="1" dirty="0">
                <a:solidFill>
                  <a:srgbClr val="0070C0"/>
                </a:solidFill>
                <a:effectLst/>
                <a:uFill>
                  <a:solidFill>
                    <a:srgbClr val="000000"/>
                  </a:solidFill>
                </a:uFill>
                <a:latin typeface="Arial" panose="020B0604020202020204" pitchFamily="34" charset="0"/>
                <a:ea typeface="Calibri" panose="020F0502020204030204" pitchFamily="34" charset="0"/>
              </a:rPr>
              <a:t>Sample Agenda </a:t>
            </a:r>
            <a:r>
              <a:rPr lang="en-US" sz="1600" b="1" dirty="0">
                <a:solidFill>
                  <a:srgbClr val="000000"/>
                </a:solidFill>
                <a:effectLst/>
                <a:uFill>
                  <a:solidFill>
                    <a:srgbClr val="000000"/>
                  </a:solidFill>
                </a:uFill>
                <a:latin typeface="Arial" panose="020B0604020202020204" pitchFamily="34" charset="0"/>
                <a:ea typeface="Calibri" panose="020F0502020204030204" pitchFamily="34" charset="0"/>
              </a:rPr>
              <a:t>(continued)</a:t>
            </a:r>
          </a:p>
          <a:p>
            <a:pPr marL="457200" marR="0" algn="ctr">
              <a:lnSpc>
                <a:spcPct val="107000"/>
              </a:lnSpc>
              <a:spcBef>
                <a:spcPts val="0"/>
              </a:spcBef>
              <a:spcAft>
                <a:spcPts val="0"/>
              </a:spcAft>
            </a:pPr>
            <a:endPar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Little SIR: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Speaker: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Lunch Menu:</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Greeters: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Birthdays: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Other: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Discussion / Action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Secretary: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Approval of Meeting Minutes: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Discussion / Action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Approval of 12-19-17 BEC Meeting Minutes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Correspondence: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Notify Area Representative, of transfer of</a:t>
            </a:r>
            <a:r>
              <a:rPr lang="en-US" sz="1200" dirty="0">
                <a:solidFill>
                  <a:srgbClr val="000000"/>
                </a:solidFill>
                <a:uFill>
                  <a:solidFill>
                    <a:srgbClr val="000000"/>
                  </a:solidFill>
                </a:uFill>
                <a:latin typeface="Calibri" panose="020F0502020204030204" pitchFamily="34" charset="0"/>
                <a:ea typeface="Calibri" panose="020F050202020403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Officer and Director Records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State Filings: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 / Discussion / Action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Treasurer: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Form 28: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 / Discussion / Action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Annual Audit Committee Report – Form 29</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Other Financial:</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2018 Budget Outlook</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Assistant Treasurer: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Drawing Donations: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 / Discussion / Action</a:t>
            </a:r>
          </a:p>
          <a:p>
            <a:pPr marL="457200" marR="0">
              <a:lnSpc>
                <a:spcPct val="107000"/>
              </a:lnSpc>
              <a:spcBef>
                <a:spcPts val="0"/>
              </a:spcBef>
              <a:spcAft>
                <a:spcPts val="0"/>
              </a:spcAft>
            </a:pPr>
            <a:r>
              <a:rPr lang="en-US" sz="1200" dirty="0">
                <a:solidFill>
                  <a:srgbClr val="000000"/>
                </a:solidFill>
                <a:uFill>
                  <a:solidFill>
                    <a:srgbClr val="000000"/>
                  </a:solidFill>
                </a:uFill>
                <a:latin typeface="Arial" panose="020B0604020202020204" pitchFamily="34" charset="0"/>
                <a:ea typeface="Calibri" panose="020F0502020204030204" pitchFamily="34" charset="0"/>
              </a:rPr>
              <a:t>			Other:</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gn="ctr">
              <a:lnSpc>
                <a:spcPct val="107000"/>
              </a:lnSpc>
              <a:spcBef>
                <a:spcPts val="0"/>
              </a:spcBef>
              <a:spcAft>
                <a:spcPts val="0"/>
              </a:spcAft>
            </a:pPr>
            <a:endPar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457200" marR="0" algn="ctr">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Committee Reports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Attendance:</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(Attendance Director’s name)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Lunch Reservations:		No. Guests: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Birthday Attendees: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Call In / Reservation Issues: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46435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782B6E-8CFF-4B6E-B9A5-4887F3910383}"/>
              </a:ext>
            </a:extLst>
          </p:cNvPr>
          <p:cNvSpPr txBox="1"/>
          <p:nvPr/>
        </p:nvSpPr>
        <p:spPr>
          <a:xfrm>
            <a:off x="2190750" y="428625"/>
            <a:ext cx="8101115" cy="5616922"/>
          </a:xfrm>
          <a:prstGeom prst="rect">
            <a:avLst/>
          </a:prstGeom>
          <a:noFill/>
          <a:ln w="3175">
            <a:solidFill>
              <a:schemeClr val="tx1"/>
            </a:solidFill>
          </a:ln>
        </p:spPr>
        <p:txBody>
          <a:bodyPr wrap="square">
            <a:spAutoFit/>
          </a:bodyPr>
          <a:lstStyle/>
          <a:p>
            <a:pPr marL="457200" algn="ctr">
              <a:lnSpc>
                <a:spcPct val="107000"/>
              </a:lnSpc>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Committee Reports (continued)</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gn="ctr">
              <a:lnSpc>
                <a:spcPct val="107000"/>
              </a:lnSpc>
              <a:spcBef>
                <a:spcPts val="0"/>
              </a:spcBef>
              <a:spcAft>
                <a:spcPts val="0"/>
              </a:spcAft>
            </a:pPr>
            <a:endPar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Membership:</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(Membership Director’s name)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New Members: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Total Membership:</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Membership Drive:</a:t>
            </a:r>
          </a:p>
          <a:p>
            <a:pPr marL="457200" marR="0">
              <a:lnSpc>
                <a:spcPct val="107000"/>
              </a:lnSpc>
              <a:spcBef>
                <a:spcPts val="0"/>
              </a:spcBef>
              <a:spcAft>
                <a:spcPts val="0"/>
              </a:spcAft>
            </a:pP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Fellowship:</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(Fellowship Director’s name)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Members Status: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Cards Sent:</a:t>
            </a:r>
          </a:p>
          <a:p>
            <a:pPr marL="457200" marR="0">
              <a:lnSpc>
                <a:spcPct val="107000"/>
              </a:lnSpc>
              <a:spcBef>
                <a:spcPts val="0"/>
              </a:spcBef>
              <a:spcAft>
                <a:spcPts val="0"/>
              </a:spcAft>
            </a:pPr>
            <a:endParaRPr lang="en-US" sz="1200"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Newsletter Editor:</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(Editor’ name)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Monthly Article Due Date:</a:t>
            </a:r>
            <a:r>
              <a:rPr lang="en-US" sz="1200" dirty="0">
                <a:solidFill>
                  <a:srgbClr val="000000"/>
                </a:solidFill>
                <a:uFill>
                  <a:solidFill>
                    <a:srgbClr val="000000"/>
                  </a:solidFill>
                </a:uFill>
                <a:latin typeface="Calibri" panose="020F0502020204030204" pitchFamily="34" charset="0"/>
                <a:ea typeface="Calibri" panose="020F050202020403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Special Articles: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Data Base:</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Other:</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Publicity:</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(Publicity Director’s name)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Publications: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Meeting Announcements: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Historian: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(Usually Past Big SIR)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 / Discussion / Action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Digitizing Branch Records</a:t>
            </a:r>
          </a:p>
          <a:p>
            <a:pPr marL="457200" marR="0">
              <a:lnSpc>
                <a:spcPct val="107000"/>
              </a:lnSpc>
              <a:spcBef>
                <a:spcPts val="0"/>
              </a:spcBef>
              <a:spcAft>
                <a:spcPts val="0"/>
              </a:spcAft>
            </a:pPr>
            <a:r>
              <a:rPr lang="en-US" sz="1200" dirty="0">
                <a:solidFill>
                  <a:srgbClr val="000000"/>
                </a:solidFill>
                <a:uFill>
                  <a:solidFill>
                    <a:srgbClr val="000000"/>
                  </a:solidFill>
                </a:uFill>
                <a:latin typeface="Arial" panose="020B0604020202020204" pitchFamily="34" charset="0"/>
                <a:ea typeface="Calibri" panose="020F0502020204030204" pitchFamily="34" charset="0"/>
              </a:rPr>
              <a:t>		Covid Waiver and V-Card Records</a:t>
            </a:r>
            <a:endParaRPr lang="en-US" sz="1200"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RAMP Chairman:</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(RAMP filled by various positions)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Branch Development Ideas</a:t>
            </a:r>
          </a:p>
          <a:p>
            <a:pPr marL="457200" marR="0">
              <a:lnSpc>
                <a:spcPct val="107000"/>
              </a:lnSpc>
              <a:spcBef>
                <a:spcPts val="0"/>
              </a:spcBef>
              <a:spcAft>
                <a:spcPts val="0"/>
              </a:spcAft>
            </a:pP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443151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AE1BE0-CB6F-4744-870F-AC7D948C4000}"/>
              </a:ext>
            </a:extLst>
          </p:cNvPr>
          <p:cNvSpPr txBox="1"/>
          <p:nvPr/>
        </p:nvSpPr>
        <p:spPr>
          <a:xfrm>
            <a:off x="1994170" y="466928"/>
            <a:ext cx="8297694" cy="5616922"/>
          </a:xfrm>
          <a:prstGeom prst="rect">
            <a:avLst/>
          </a:prstGeom>
          <a:noFill/>
          <a:ln w="3175">
            <a:solidFill>
              <a:schemeClr val="tx1"/>
            </a:solidFill>
          </a:ln>
        </p:spPr>
        <p:txBody>
          <a:bodyPr wrap="square">
            <a:spAutoFit/>
          </a:bodyPr>
          <a:lstStyle/>
          <a:p>
            <a:pPr marL="457200" algn="ctr">
              <a:lnSpc>
                <a:spcPct val="107000"/>
              </a:lnSpc>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Committee Reports (continued)</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gn="ctr">
              <a:lnSpc>
                <a:spcPct val="107000"/>
              </a:lnSpc>
              <a:spcBef>
                <a:spcPts val="0"/>
              </a:spcBef>
              <a:spcAft>
                <a:spcPts val="0"/>
              </a:spcAft>
            </a:pPr>
            <a:endPar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Travel Chairman:</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(Chairman’s name)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SIR Web Site Info: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Discussion / Action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Travel Options:</a:t>
            </a:r>
            <a:r>
              <a:rPr lang="en-US" sz="1200" dirty="0">
                <a:solidFill>
                  <a:srgbClr val="000000"/>
                </a:solidFill>
                <a:uFill>
                  <a:solidFill>
                    <a:srgbClr val="000000"/>
                  </a:solidFill>
                </a:uFill>
                <a:latin typeface="Calibri" panose="020F0502020204030204" pitchFamily="34" charset="0"/>
                <a:ea typeface="Calibri" panose="020F050202020403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Fliers Available at Meetings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Newsletter Information:</a:t>
            </a:r>
            <a:r>
              <a:rPr lang="en-US" sz="1200" dirty="0">
                <a:solidFill>
                  <a:srgbClr val="000000"/>
                </a:solidFill>
                <a:uFill>
                  <a:solidFill>
                    <a:srgbClr val="000000"/>
                  </a:solidFill>
                </a:uFill>
                <a:latin typeface="Calibri" panose="020F0502020204030204" pitchFamily="34" charset="0"/>
                <a:ea typeface="Calibri" panose="020F050202020403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Member Travel Stories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endPar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Refreshments:</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(Chairman’s name)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Meeting Refreshments: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Special Events: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Accounting / Stock:</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Old Business:</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 / Discussion / Action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		Roster: Draft Approval &amp; Delivery via e-mail</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New Business:</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i="1" dirty="0">
                <a:solidFill>
                  <a:srgbClr val="000000"/>
                </a:solidFill>
                <a:effectLst/>
                <a:uFill>
                  <a:solidFill>
                    <a:srgbClr val="000000"/>
                  </a:solidFill>
                </a:uFill>
                <a:latin typeface="Arial" panose="020B0604020202020204" pitchFamily="34" charset="0"/>
                <a:ea typeface="Calibri" panose="020F0502020204030204" pitchFamily="34" charset="0"/>
              </a:rPr>
              <a:t>Report / Discussion / Action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		Branch Self-Assessment Form Review</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		Establishment of New Activity Groups: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		</a:t>
            </a:r>
            <a:r>
              <a:rPr lang="en-US" sz="1200" dirty="0">
                <a:solidFill>
                  <a:srgbClr val="000000"/>
                </a:solidFill>
                <a:uFill>
                  <a:solidFill>
                    <a:srgbClr val="000000"/>
                  </a:solidFill>
                </a:uFill>
                <a:latin typeface="Arial" panose="020B0604020202020204" pitchFamily="34" charset="0"/>
                <a:ea typeface="Arial Black" panose="020B0A04020102020204" pitchFamily="34" charset="0"/>
              </a:rPr>
              <a:t>	</a:t>
            </a: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Bocce and Racquetball - Others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Adjourn Meeting:</a:t>
            </a:r>
          </a:p>
          <a:p>
            <a:pPr marL="457200" marR="0">
              <a:lnSpc>
                <a:spcPct val="107000"/>
              </a:lnSpc>
              <a:spcBef>
                <a:spcPts val="0"/>
              </a:spcBef>
              <a:spcAft>
                <a:spcPts val="0"/>
              </a:spcAft>
            </a:pPr>
            <a:endParaRPr lang="en-US" sz="1200" b="1" dirty="0">
              <a:solidFill>
                <a:srgbClr val="000000"/>
              </a:solidFill>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endPar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endParaRPr lang="en-US" sz="1200" b="1" dirty="0">
              <a:solidFill>
                <a:srgbClr val="000000"/>
              </a:solidFill>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endPar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endParaRPr lang="en-US" sz="1200" b="1" dirty="0">
              <a:solidFill>
                <a:srgbClr val="000000"/>
              </a:solidFill>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endPar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endParaRPr lang="en-US" sz="1200" b="1" dirty="0">
              <a:solidFill>
                <a:srgbClr val="000000"/>
              </a:solidFill>
              <a:uFill>
                <a:solidFill>
                  <a:srgbClr val="000000"/>
                </a:solidFill>
              </a:uFill>
              <a:latin typeface="Arial" panose="020B0604020202020204" pitchFamily="34" charset="0"/>
              <a:ea typeface="Calibri" panose="020F0502020204030204" pitchFamily="34" charset="0"/>
            </a:endParaRPr>
          </a:p>
          <a:p>
            <a:pPr marL="457200" marR="0">
              <a:lnSpc>
                <a:spcPct val="107000"/>
              </a:lnSpc>
              <a:spcBef>
                <a:spcPts val="0"/>
              </a:spcBef>
              <a:spcAft>
                <a:spcPts val="0"/>
              </a:spcAft>
            </a:pP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73155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8015799-47E8-4C68-9D08-D9BF5D570846}"/>
              </a:ext>
            </a:extLst>
          </p:cNvPr>
          <p:cNvSpPr txBox="1"/>
          <p:nvPr/>
        </p:nvSpPr>
        <p:spPr>
          <a:xfrm>
            <a:off x="1994170" y="350196"/>
            <a:ext cx="8297694" cy="6076792"/>
          </a:xfrm>
          <a:prstGeom prst="rect">
            <a:avLst/>
          </a:prstGeom>
          <a:noFill/>
          <a:ln w="3175">
            <a:solidFill>
              <a:schemeClr val="tx1"/>
            </a:solidFill>
          </a:ln>
        </p:spPr>
        <p:txBody>
          <a:bodyPr wrap="square">
            <a:spAutoFit/>
          </a:bodyPr>
          <a:lstStyle/>
          <a:p>
            <a:pPr marL="0" marR="0" algn="ctr">
              <a:lnSpc>
                <a:spcPct val="107000"/>
              </a:lnSpc>
              <a:spcBef>
                <a:spcPts val="0"/>
              </a:spcBef>
              <a:spcAft>
                <a:spcPts val="0"/>
              </a:spcAft>
            </a:pPr>
            <a:r>
              <a:rPr lang="en-US" sz="1600" b="1" dirty="0">
                <a:solidFill>
                  <a:srgbClr val="0070C0"/>
                </a:solidFill>
                <a:effectLst/>
                <a:uFill>
                  <a:solidFill>
                    <a:srgbClr val="000000"/>
                  </a:solidFill>
                </a:uFill>
                <a:latin typeface="Arial" panose="020B0604020202020204" pitchFamily="34" charset="0"/>
                <a:ea typeface="Calibri" panose="020F0502020204030204" pitchFamily="34" charset="0"/>
              </a:rPr>
              <a:t>Sample Lunch Meeting Agenda</a:t>
            </a:r>
          </a:p>
          <a:p>
            <a:pPr marL="0" marR="0" algn="ctr">
              <a:lnSpc>
                <a:spcPct val="107000"/>
              </a:lnSpc>
              <a:spcBef>
                <a:spcPts val="0"/>
              </a:spcBef>
              <a:spcAft>
                <a:spcPts val="0"/>
              </a:spcAft>
            </a:pPr>
            <a:endParaRPr lang="en-US" sz="1200" b="1" dirty="0">
              <a:effectLst/>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Arnold SIR Branch 152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0" marR="0" algn="ctr">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2018 Meeting Agenda</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0" marR="0" algn="ctr">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Arial Black" panose="020B0A0402010202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Month / Date:</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January 16, 2018</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Open Meeting:</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Noon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Pledge of Allegiance: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Led by Big SIR or Selected Member</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da-DK" sz="1200" b="1" dirty="0">
                <a:solidFill>
                  <a:srgbClr val="000000"/>
                </a:solidFill>
                <a:effectLst/>
                <a:uFill>
                  <a:solidFill>
                    <a:srgbClr val="000000"/>
                  </a:solidFill>
                </a:uFill>
                <a:latin typeface="Arial" panose="020B0604020202020204" pitchFamily="34" charset="0"/>
                <a:ea typeface="Calibri" panose="020F0502020204030204" pitchFamily="34" charset="0"/>
              </a:rPr>
              <a:t>Song:</a:t>
            </a: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“God Bless America”	Led by Big SIR or Selected Member</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it-IT" sz="1200" b="1" dirty="0">
                <a:solidFill>
                  <a:srgbClr val="000000"/>
                </a:solidFill>
                <a:effectLst/>
                <a:uFill>
                  <a:solidFill>
                    <a:srgbClr val="000000"/>
                  </a:solidFill>
                </a:uFill>
                <a:latin typeface="Arial" panose="020B0604020202020204" pitchFamily="34" charset="0"/>
                <a:ea typeface="Calibri" panose="020F0502020204030204" pitchFamily="34" charset="0"/>
              </a:rPr>
              <a:t>Invocation: </a:t>
            </a: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Branch Chaplain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Announcements / Acknowledgements: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lvl="1">
              <a:lnSpc>
                <a:spcPct val="107000"/>
              </a:lnSpc>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Nominating Committee:</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lvl="1">
              <a:lnSpc>
                <a:spcPct val="107000"/>
              </a:lnSpc>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Travel: Information for SIR sponsored travel events, sirinc.org web site.</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lvl="1">
              <a:lnSpc>
                <a:spcPct val="107000"/>
              </a:lnSpc>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SIR State Newsletter: “Happenings” can be found on sirinc.org web site.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Welcome of Guests:</a:t>
            </a:r>
            <a:r>
              <a:rPr lang="en-US" sz="1200" b="1" dirty="0">
                <a:solidFill>
                  <a:srgbClr val="000000"/>
                </a:solidFill>
                <a:uFill>
                  <a:solidFill>
                    <a:srgbClr val="000000"/>
                  </a:solidFill>
                </a:uFill>
                <a:latin typeface="Arial" panose="020B0604020202020204" pitchFamily="34" charset="0"/>
                <a:ea typeface="Calibri" panose="020F0502020204030204" pitchFamily="34" charset="0"/>
              </a:rPr>
              <a:t>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Welcome all guests and acknowledge their host.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Fellowship:</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Fellowship Director 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Presentations:</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Special Recognitions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Annual Audit:</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Branch Treasurer:  Report on Results and overview of Annual Audit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Audit Committee: Acknowledge and Thank Committee Members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Membership:</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Membership Director Report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lvl="2">
              <a:lnSpc>
                <a:spcPct val="107000"/>
              </a:lnSpc>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Introduce New Members this month.</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lvl="2">
              <a:lnSpc>
                <a:spcPct val="107000"/>
              </a:lnSpc>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Membership Update: Current membership status and Membership Drive Contest</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Joke / Story:</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Big SIR</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Lunch:</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Call head table to buffet line then call table numbers or other selection of 				table order.</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b="1" dirty="0">
                <a:solidFill>
                  <a:srgbClr val="000000"/>
                </a:solidFill>
                <a:effectLst/>
                <a:uFill>
                  <a:solidFill>
                    <a:srgbClr val="000000"/>
                  </a:solidFill>
                </a:uFill>
                <a:latin typeface="Arial" panose="020B0604020202020204" pitchFamily="34" charset="0"/>
                <a:ea typeface="Calibri" panose="020F0502020204030204" pitchFamily="34" charset="0"/>
              </a:rPr>
              <a:t>Little SIR Agenda:</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Little SIR takes over meeting after lunch.  (Little SIR has his own agenda to follow)</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Introduces Speaker</a:t>
            </a:r>
            <a:r>
              <a:rPr lang="en-US" sz="1200" dirty="0">
                <a:solidFill>
                  <a:srgbClr val="000000"/>
                </a:solidFill>
                <a:uFill>
                  <a:solidFill>
                    <a:srgbClr val="000000"/>
                  </a:solidFill>
                </a:uFill>
                <a:latin typeface="Arial" panose="020B0604020202020204" pitchFamily="34" charset="0"/>
                <a:ea typeface="Calibri" panose="020F0502020204030204" pitchFamily="34" charset="0"/>
              </a:rPr>
              <a:t> </a:t>
            </a:r>
          </a:p>
          <a:p>
            <a:pPr marL="457200" marR="0">
              <a:lnSpc>
                <a:spcPct val="107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		</a:t>
            </a:r>
            <a:r>
              <a:rPr lang="en-US" sz="1200">
                <a:solidFill>
                  <a:srgbClr val="000000"/>
                </a:solidFill>
                <a:effectLst/>
                <a:uFill>
                  <a:solidFill>
                    <a:srgbClr val="000000"/>
                  </a:solidFill>
                </a:uFill>
                <a:latin typeface="Arial" panose="020B0604020202020204" pitchFamily="34" charset="0"/>
                <a:ea typeface="Arial Black" panose="020B0A04020102020204" pitchFamily="34" charset="0"/>
              </a:rPr>
              <a:t>Adjourns Meeting</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019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1480D-6D9C-4F63-86C0-81A587137DE9}"/>
              </a:ext>
            </a:extLst>
          </p:cNvPr>
          <p:cNvSpPr>
            <a:spLocks noGrp="1"/>
          </p:cNvSpPr>
          <p:nvPr>
            <p:ph type="title"/>
          </p:nvPr>
        </p:nvSpPr>
        <p:spPr/>
        <p:txBody>
          <a:bodyPr>
            <a:normAutofit/>
          </a:bodyPr>
          <a:lstStyle/>
          <a:p>
            <a:pPr algn="ctr"/>
            <a:r>
              <a:rPr lang="en-US" sz="4000" b="1" dirty="0">
                <a:solidFill>
                  <a:srgbClr val="0070C0"/>
                </a:solidFill>
              </a:rPr>
              <a:t>SIR Mission Statement, Vision, and Expectations</a:t>
            </a:r>
          </a:p>
        </p:txBody>
      </p:sp>
      <p:sp>
        <p:nvSpPr>
          <p:cNvPr id="3" name="Content Placeholder 2">
            <a:extLst>
              <a:ext uri="{FF2B5EF4-FFF2-40B4-BE49-F238E27FC236}">
                <a16:creationId xmlns:a16="http://schemas.microsoft.com/office/drawing/2014/main" id="{A79CE458-6B1E-4212-827E-AE8C941E6422}"/>
              </a:ext>
            </a:extLst>
          </p:cNvPr>
          <p:cNvSpPr>
            <a:spLocks noGrp="1"/>
          </p:cNvSpPr>
          <p:nvPr>
            <p:ph idx="1"/>
          </p:nvPr>
        </p:nvSpPr>
        <p:spPr>
          <a:xfrm>
            <a:off x="838200" y="1478604"/>
            <a:ext cx="10515600" cy="4844375"/>
          </a:xfrm>
        </p:spPr>
        <p:txBody>
          <a:bodyPr>
            <a:normAutofit fontScale="92500" lnSpcReduction="20000"/>
          </a:bodyPr>
          <a:lstStyle/>
          <a:p>
            <a:pPr marL="0" indent="0" algn="ctr">
              <a:buNone/>
            </a:pPr>
            <a:r>
              <a:rPr lang="en-US" sz="2600" b="1" dirty="0">
                <a:latin typeface="Arial" panose="020B0604020202020204" pitchFamily="34" charset="0"/>
                <a:cs typeface="Arial" panose="020B0604020202020204" pitchFamily="34" charset="0"/>
              </a:rPr>
              <a:t>Our Mission</a:t>
            </a:r>
          </a:p>
          <a:p>
            <a:pPr marL="0" indent="0" algn="ctr">
              <a:buNone/>
            </a:pPr>
            <a:r>
              <a:rPr lang="en-US" sz="2600" dirty="0">
                <a:latin typeface="Arial" panose="020B0604020202020204" pitchFamily="34" charset="0"/>
                <a:cs typeface="Arial" panose="020B0604020202020204" pitchFamily="34" charset="0"/>
              </a:rPr>
              <a:t>The Mission of SIR is to enrich the lives of our members through fun activities, luncheons, and events – while making friends for life</a:t>
            </a:r>
          </a:p>
          <a:p>
            <a:pPr marL="0" indent="0" algn="ctr">
              <a:lnSpc>
                <a:spcPct val="110000"/>
              </a:lnSpc>
              <a:buNone/>
            </a:pPr>
            <a:endParaRPr lang="en-US" sz="1300" dirty="0">
              <a:latin typeface="Arial" panose="020B0604020202020204" pitchFamily="34" charset="0"/>
              <a:cs typeface="Arial" panose="020B0604020202020204" pitchFamily="34" charset="0"/>
            </a:endParaRPr>
          </a:p>
          <a:p>
            <a:pPr marL="0" indent="0" algn="ctr">
              <a:buNone/>
            </a:pPr>
            <a:r>
              <a:rPr lang="en-US" sz="2600" b="1" dirty="0">
                <a:latin typeface="Arial" panose="020B0604020202020204" pitchFamily="34" charset="0"/>
                <a:cs typeface="Arial" panose="020B0604020202020204" pitchFamily="34" charset="0"/>
              </a:rPr>
              <a:t>Our Vision</a:t>
            </a:r>
          </a:p>
          <a:p>
            <a:pPr marL="0" indent="0" algn="ctr">
              <a:buNone/>
            </a:pPr>
            <a:r>
              <a:rPr lang="en-US" sz="2600" dirty="0">
                <a:latin typeface="Arial" panose="020B0604020202020204" pitchFamily="34" charset="0"/>
                <a:cs typeface="Arial" panose="020B0604020202020204" pitchFamily="34" charset="0"/>
              </a:rPr>
              <a:t>To become the best active men’s organization in Northern and Central California by improving longevity through providing opportunities for physical, mental and social engagement</a:t>
            </a:r>
          </a:p>
          <a:p>
            <a:pPr marL="0" indent="0" algn="ctr">
              <a:buNone/>
            </a:pPr>
            <a:endParaRPr lang="en-US" sz="1300" dirty="0">
              <a:latin typeface="Arial" panose="020B0604020202020204" pitchFamily="34" charset="0"/>
              <a:cs typeface="Arial" panose="020B0604020202020204" pitchFamily="34" charset="0"/>
            </a:endParaRPr>
          </a:p>
          <a:p>
            <a:pPr marL="0" indent="0" algn="ctr">
              <a:buNone/>
            </a:pPr>
            <a:r>
              <a:rPr lang="en-US" sz="2600" b="1" dirty="0">
                <a:latin typeface="Arial" panose="020B0604020202020204" pitchFamily="34" charset="0"/>
                <a:cs typeface="Arial" panose="020B0604020202020204" pitchFamily="34" charset="0"/>
              </a:rPr>
              <a:t>The Four Member Expectations</a:t>
            </a:r>
            <a:endParaRPr lang="en-US" sz="2600" dirty="0">
              <a:latin typeface="Arial" panose="020B0604020202020204" pitchFamily="34" charset="0"/>
              <a:cs typeface="Arial" panose="020B0604020202020204" pitchFamily="34" charset="0"/>
            </a:endParaRPr>
          </a:p>
          <a:p>
            <a:pPr marL="0" marR="0" indent="0" algn="ctr">
              <a:lnSpc>
                <a:spcPct val="107000"/>
              </a:lnSpc>
              <a:spcBef>
                <a:spcPts val="0"/>
              </a:spcBef>
              <a:spcAft>
                <a:spcPts val="800"/>
              </a:spcAft>
              <a:buNone/>
            </a:pPr>
            <a:r>
              <a:rPr lang="en-US" sz="2200" dirty="0">
                <a:effectLst/>
                <a:latin typeface="Arial" panose="020B0604020202020204" pitchFamily="34" charset="0"/>
                <a:ea typeface="Calibri" panose="020F0502020204030204" pitchFamily="34" charset="0"/>
                <a:cs typeface="Arial" panose="020B0604020202020204" pitchFamily="34" charset="0"/>
              </a:rPr>
              <a:t>As Big SIR and Little SIR, we look to you to convey to every new member as you welcome them into your Branch, our four member expectations. </a:t>
            </a:r>
          </a:p>
          <a:p>
            <a:pPr marL="0" marR="0" indent="0" algn="ctr">
              <a:lnSpc>
                <a:spcPct val="107000"/>
              </a:lnSpc>
              <a:spcBef>
                <a:spcPts val="0"/>
              </a:spcBef>
              <a:spcAft>
                <a:spcPts val="800"/>
              </a:spcAft>
              <a:buNone/>
            </a:pPr>
            <a:r>
              <a:rPr lang="en-US" sz="2200" dirty="0">
                <a:effectLst/>
                <a:latin typeface="Arial" panose="020B0604020202020204" pitchFamily="34" charset="0"/>
                <a:ea typeface="Calibri" panose="020F0502020204030204" pitchFamily="34" charset="0"/>
                <a:cs typeface="Arial" panose="020B0604020202020204" pitchFamily="34" charset="0"/>
              </a:rPr>
              <a:t>1. Of being a friendly sociable guy;</a:t>
            </a:r>
            <a:r>
              <a:rPr lang="en-US" sz="2200" dirty="0">
                <a:latin typeface="Arial" panose="020B0604020202020204" pitchFamily="34" charset="0"/>
                <a:ea typeface="Calibri" panose="020F0502020204030204" pitchFamily="34" charset="0"/>
                <a:cs typeface="Arial" panose="020B0604020202020204" pitchFamily="34" charset="0"/>
              </a:rPr>
              <a:t>  </a:t>
            </a:r>
            <a:r>
              <a:rPr lang="en-US" sz="2200" dirty="0">
                <a:effectLst/>
                <a:latin typeface="Arial" panose="020B0604020202020204" pitchFamily="34" charset="0"/>
                <a:ea typeface="Calibri" panose="020F0502020204030204" pitchFamily="34" charset="0"/>
                <a:cs typeface="Arial" panose="020B0604020202020204" pitchFamily="34" charset="0"/>
              </a:rPr>
              <a:t>2. Of participating in our activities and attending our luncheons and events;  3. Of volunteering when asked (as your interests and capabilities will allow);  4. And, to bring guests to perpetuate; and enhance the diversity of our Branch.</a:t>
            </a:r>
          </a:p>
          <a:p>
            <a:pPr marL="0" indent="0" algn="ctr">
              <a:lnSpc>
                <a:spcPct val="100000"/>
              </a:lnSpc>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1176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D88D1A-2084-463D-A9DD-68D65C121B8E}"/>
              </a:ext>
            </a:extLst>
          </p:cNvPr>
          <p:cNvSpPr txBox="1"/>
          <p:nvPr/>
        </p:nvSpPr>
        <p:spPr>
          <a:xfrm>
            <a:off x="704335" y="556054"/>
            <a:ext cx="10813215" cy="4222823"/>
          </a:xfrm>
          <a:prstGeom prst="rect">
            <a:avLst/>
          </a:prstGeom>
          <a:noFill/>
        </p:spPr>
        <p:txBody>
          <a:bodyPr wrap="square">
            <a:spAutoFit/>
          </a:bodyPr>
          <a:lstStyle/>
          <a:p>
            <a:pPr marL="0" marR="0" algn="ctr">
              <a:lnSpc>
                <a:spcPct val="107000"/>
              </a:lnSpc>
              <a:spcBef>
                <a:spcPts val="0"/>
              </a:spcBef>
              <a:spcAft>
                <a:spcPts val="0"/>
              </a:spcAft>
            </a:pPr>
            <a:r>
              <a:rPr lang="en-US" sz="2000" b="1" dirty="0">
                <a:solidFill>
                  <a:srgbClr val="0070C0"/>
                </a:solidFill>
                <a:effectLst/>
                <a:uFill>
                  <a:solidFill>
                    <a:srgbClr val="000000"/>
                  </a:solidFill>
                </a:uFill>
                <a:latin typeface="Arial" panose="020B0604020202020204" pitchFamily="34" charset="0"/>
                <a:ea typeface="Calibri" panose="020F0502020204030204" pitchFamily="34" charset="0"/>
              </a:rPr>
              <a:t>Important and Frequently Used Forms</a:t>
            </a:r>
          </a:p>
          <a:p>
            <a:pPr marL="0" marR="0" algn="ctr">
              <a:lnSpc>
                <a:spcPct val="107000"/>
              </a:lnSpc>
              <a:spcBef>
                <a:spcPts val="0"/>
              </a:spcBef>
              <a:spcAft>
                <a:spcPts val="0"/>
              </a:spcAft>
            </a:pPr>
            <a:endParaRPr lang="en-US" sz="1200" b="1" dirty="0">
              <a:solidFill>
                <a:srgbClr val="0070C0"/>
              </a:solidFill>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There are 49 State SIR Forms that provide a wealth of assistance in the operations of your Branch.</a:t>
            </a:r>
          </a:p>
          <a:p>
            <a:pPr marL="0" marR="0" algn="ctr">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These forms come in Word / PDF / and Excel with Instructions, written and/or videos.</a:t>
            </a:r>
          </a:p>
          <a:p>
            <a:pPr marL="0" marR="0" algn="ctr">
              <a:lnSpc>
                <a:spcPct val="107000"/>
              </a:lnSpc>
              <a:spcBef>
                <a:spcPts val="0"/>
              </a:spcBef>
              <a:spcAft>
                <a:spcPts val="0"/>
              </a:spcAft>
            </a:pPr>
            <a:r>
              <a:rPr lang="en-US" sz="1600" b="1" dirty="0">
                <a:uFill>
                  <a:solidFill>
                    <a:srgbClr val="000000"/>
                  </a:solidFill>
                </a:uFill>
                <a:latin typeface="Arial" panose="020B0604020202020204" pitchFamily="34" charset="0"/>
                <a:ea typeface="Calibri" panose="020F0502020204030204" pitchFamily="34" charset="0"/>
              </a:rPr>
              <a:t>That being said, there are a few very important and required Forms to be utilized.</a:t>
            </a:r>
          </a:p>
          <a:p>
            <a:pPr marL="0" marR="0" algn="ctr">
              <a:lnSpc>
                <a:spcPct val="107000"/>
              </a:lnSpc>
              <a:spcBef>
                <a:spcPts val="0"/>
              </a:spcBef>
              <a:spcAft>
                <a:spcPts val="0"/>
              </a:spcAft>
            </a:pPr>
            <a:endParaRPr lang="en-US" sz="1600" b="1" dirty="0">
              <a:effectLst/>
              <a:uFill>
                <a:solidFill>
                  <a:srgbClr val="000000"/>
                </a:solidFill>
              </a:uFill>
              <a:latin typeface="Arial" panose="020B0604020202020204" pitchFamily="34" charset="0"/>
              <a:ea typeface="Calibri" panose="020F0502020204030204" pitchFamily="34" charset="0"/>
            </a:endParaRPr>
          </a:p>
          <a:p>
            <a:pPr marL="0" marR="0">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	Below are the required Forms.</a:t>
            </a:r>
          </a:p>
          <a:p>
            <a:pPr marL="0" marR="0" algn="ctr">
              <a:lnSpc>
                <a:spcPct val="107000"/>
              </a:lnSpc>
              <a:spcBef>
                <a:spcPts val="0"/>
              </a:spcBef>
              <a:spcAft>
                <a:spcPts val="0"/>
              </a:spcAft>
            </a:pPr>
            <a:endParaRPr lang="en-US" sz="1200" b="1" dirty="0">
              <a:uFill>
                <a:solidFill>
                  <a:srgbClr val="000000"/>
                </a:solidFill>
              </a:uFill>
              <a:latin typeface="Arial" panose="020B0604020202020204" pitchFamily="34" charset="0"/>
              <a:ea typeface="Calibri" panose="020F0502020204030204" pitchFamily="34" charset="0"/>
            </a:endParaRPr>
          </a:p>
          <a:p>
            <a:pPr marL="0" marR="0" algn="just">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	Form 20 – Branch Personnel</a:t>
            </a:r>
          </a:p>
          <a:p>
            <a:pPr marL="0" marR="0" algn="just">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	</a:t>
            </a:r>
            <a:r>
              <a:rPr lang="en-US" sz="1600" b="1" dirty="0">
                <a:uFill>
                  <a:solidFill>
                    <a:srgbClr val="000000"/>
                  </a:solidFill>
                </a:uFill>
                <a:latin typeface="Arial" panose="020B0604020202020204" pitchFamily="34" charset="0"/>
                <a:ea typeface="Calibri" panose="020F0502020204030204" pitchFamily="34" charset="0"/>
              </a:rPr>
              <a:t>Form 28 – Branch Monthly Cash Report</a:t>
            </a:r>
          </a:p>
          <a:p>
            <a:pPr marL="0" marR="0" algn="just">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	Form 29 – Branch Audit Report</a:t>
            </a:r>
          </a:p>
          <a:p>
            <a:pPr marL="0" marR="0" algn="just">
              <a:lnSpc>
                <a:spcPct val="107000"/>
              </a:lnSpc>
              <a:spcBef>
                <a:spcPts val="0"/>
              </a:spcBef>
              <a:spcAft>
                <a:spcPts val="0"/>
              </a:spcAft>
            </a:pPr>
            <a:r>
              <a:rPr lang="en-US" sz="1600" b="1" dirty="0">
                <a:uFill>
                  <a:solidFill>
                    <a:srgbClr val="000000"/>
                  </a:solidFill>
                </a:uFill>
                <a:latin typeface="Arial" panose="020B0604020202020204" pitchFamily="34" charset="0"/>
                <a:ea typeface="Calibri" panose="020F0502020204030204" pitchFamily="34" charset="0"/>
              </a:rPr>
              <a:t>	Form 63 – Certification of No Caterer</a:t>
            </a:r>
          </a:p>
          <a:p>
            <a:pPr marL="0" marR="0" algn="just">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	Form 64  - Insurance Agreement for Outside Contractors (Includes Caterers)</a:t>
            </a:r>
          </a:p>
          <a:p>
            <a:pPr marL="0" marR="0" algn="just">
              <a:lnSpc>
                <a:spcPct val="107000"/>
              </a:lnSpc>
              <a:spcBef>
                <a:spcPts val="0"/>
              </a:spcBef>
              <a:spcAft>
                <a:spcPts val="0"/>
              </a:spcAft>
            </a:pPr>
            <a:r>
              <a:rPr lang="en-US" sz="1600" b="1" dirty="0">
                <a:uFill>
                  <a:solidFill>
                    <a:srgbClr val="000000"/>
                  </a:solidFill>
                </a:uFill>
                <a:latin typeface="Arial" panose="020B0604020202020204" pitchFamily="34" charset="0"/>
                <a:ea typeface="Calibri" panose="020F0502020204030204" pitchFamily="34" charset="0"/>
              </a:rPr>
              <a:t>	Form 65 – Branch Roster</a:t>
            </a:r>
            <a:endParaRPr lang="en-US" sz="1600" b="1" dirty="0">
              <a:effectLst/>
              <a:uFill>
                <a:solidFill>
                  <a:srgbClr val="000000"/>
                </a:solidFill>
              </a:uFill>
              <a:latin typeface="Arial" panose="020B0604020202020204" pitchFamily="34" charset="0"/>
              <a:ea typeface="Calibri" panose="020F0502020204030204" pitchFamily="34" charset="0"/>
            </a:endParaRPr>
          </a:p>
          <a:p>
            <a:pPr marL="0" marR="0" algn="just">
              <a:lnSpc>
                <a:spcPct val="107000"/>
              </a:lnSpc>
              <a:spcBef>
                <a:spcPts val="0"/>
              </a:spcBef>
              <a:spcAft>
                <a:spcPts val="0"/>
              </a:spcAft>
            </a:pPr>
            <a:endParaRPr lang="en-US" sz="1600" b="1" dirty="0">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en-US" sz="1600" b="1" dirty="0">
                <a:effectLst/>
                <a:uFill>
                  <a:solidFill>
                    <a:srgbClr val="000000"/>
                  </a:solidFill>
                </a:uFill>
                <a:latin typeface="Arial" panose="020B0604020202020204" pitchFamily="34" charset="0"/>
                <a:ea typeface="Calibri" panose="020F0502020204030204" pitchFamily="34" charset="0"/>
              </a:rPr>
              <a:t>Consult the Schedule of Operations and the sirinc.org website for submittal dates.</a:t>
            </a:r>
            <a:endParaRPr lang="en-US" sz="1600" dirty="0">
              <a:effectLst/>
              <a:uFill>
                <a:solidFill>
                  <a:srgbClr val="000000"/>
                </a:solidFill>
              </a:uFill>
              <a:latin typeface="Arial" panose="020B0604020202020204" pitchFamily="34" charset="0"/>
              <a:ea typeface="Calibri" panose="020F0502020204030204" pitchFamily="34" charset="0"/>
            </a:endParaRPr>
          </a:p>
        </p:txBody>
      </p:sp>
      <p:pic>
        <p:nvPicPr>
          <p:cNvPr id="7" name="Picture 6">
            <a:extLst>
              <a:ext uri="{FF2B5EF4-FFF2-40B4-BE49-F238E27FC236}">
                <a16:creationId xmlns:a16="http://schemas.microsoft.com/office/drawing/2014/main" id="{0B07FFCD-F8C6-412C-921A-5049927F9D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5408" y="2111074"/>
            <a:ext cx="1621182" cy="1621182"/>
          </a:xfrm>
          <a:prstGeom prst="rect">
            <a:avLst/>
          </a:prstGeom>
        </p:spPr>
      </p:pic>
    </p:spTree>
    <p:extLst>
      <p:ext uri="{BB962C8B-B14F-4D97-AF65-F5344CB8AC3E}">
        <p14:creationId xmlns:p14="http://schemas.microsoft.com/office/powerpoint/2010/main" val="4187222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F7A3F2-F575-487C-8D8B-E101346B17C8}"/>
              </a:ext>
            </a:extLst>
          </p:cNvPr>
          <p:cNvSpPr txBox="1"/>
          <p:nvPr/>
        </p:nvSpPr>
        <p:spPr>
          <a:xfrm>
            <a:off x="704335" y="506627"/>
            <a:ext cx="10935730" cy="5785751"/>
          </a:xfrm>
          <a:prstGeom prst="rect">
            <a:avLst/>
          </a:prstGeom>
          <a:noFill/>
        </p:spPr>
        <p:txBody>
          <a:bodyPr wrap="square">
            <a:spAutoFit/>
          </a:bodyPr>
          <a:lstStyle/>
          <a:p>
            <a:pPr marL="0" marR="0" algn="ctr">
              <a:lnSpc>
                <a:spcPct val="107000"/>
              </a:lnSpc>
              <a:spcBef>
                <a:spcPts val="0"/>
              </a:spcBef>
              <a:spcAft>
                <a:spcPts val="800"/>
              </a:spcAft>
            </a:pPr>
            <a:r>
              <a:rPr lang="en-US" sz="18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State Expectations of SIR Branches</a:t>
            </a:r>
            <a:r>
              <a:rPr lang="en-US" sz="16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 </a:t>
            </a:r>
            <a:endParaRPr lang="en-US" sz="1200" b="1"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lvl="1">
              <a:lnSpc>
                <a:spcPct val="107000"/>
              </a:lnSpc>
              <a:spcAft>
                <a:spcPts val="800"/>
              </a:spcAft>
            </a:pPr>
            <a:br>
              <a:rPr lang="en-US" sz="12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Each SIR Branch is a separate California Corporation operating under the umbrella of SIR, Inc. - which is also a separate California Corporation. Even thought Branches are separate corporations, actions contrary to SIR Bylaws, Policies and Procedures and commonly accepted principles of management can potentially legally damage not only their single Branch, but other SIR Branches and Sir, Inc. as well. Thus, the State organization has established a set of Branch expectations to negate the possibility of a Branch taking inappropriate actions that could endanger all others. </a:t>
            </a:r>
          </a:p>
          <a:p>
            <a:pPr marL="0" marR="0" algn="ctr">
              <a:lnSpc>
                <a:spcPct val="107000"/>
              </a:lnSpc>
              <a:spcBef>
                <a:spcPts val="0"/>
              </a:spcBef>
              <a:spcAft>
                <a:spcPts val="800"/>
              </a:spcAft>
            </a:pPr>
            <a:r>
              <a:rPr lang="en-US" b="1" dirty="0">
                <a:solidFill>
                  <a:srgbClr val="0070C0"/>
                </a:solidFill>
                <a:effectLst/>
                <a:latin typeface="Arial" panose="020B0604020202020204" pitchFamily="34" charset="0"/>
                <a:ea typeface="Calibri" panose="020F0502020204030204" pitchFamily="34" charset="0"/>
                <a:cs typeface="Arial" panose="020B0604020202020204" pitchFamily="34" charset="0"/>
              </a:rPr>
              <a:t>These Expectations are the following:</a:t>
            </a:r>
          </a:p>
          <a:p>
            <a:pPr lvl="1">
              <a:lnSpc>
                <a:spcPct val="107000"/>
              </a:lnSpc>
              <a:spcAft>
                <a:spcPts val="800"/>
              </a:spcAft>
            </a:pPr>
            <a:br>
              <a:rPr lang="en-US"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Accurate and timely – Form 20, Form 28, Forms 63 or 64, form 65</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Provide Branch monthly bulletins and Board minutes to the Area Representative</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Emphasize and follow the Branch Schedule of Operations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Fill Branch Officer, Nominating Committee and RAMP positions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Assist in nominating Area </a:t>
            </a:r>
            <a:r>
              <a:rPr lang="en-US" sz="1600" dirty="0">
                <a:latin typeface="Arial" panose="020B0604020202020204" pitchFamily="34" charset="0"/>
                <a:ea typeface="Calibri" panose="020F0502020204030204" pitchFamily="34" charset="0"/>
                <a:cs typeface="Arial" panose="020B0604020202020204" pitchFamily="34" charset="0"/>
              </a:rPr>
              <a:t>Representatives</a:t>
            </a:r>
            <a:r>
              <a:rPr lang="en-US" sz="1600" dirty="0">
                <a:effectLst/>
                <a:latin typeface="Arial" panose="020B0604020202020204" pitchFamily="34" charset="0"/>
                <a:ea typeface="Calibri" panose="020F0502020204030204" pitchFamily="34" charset="0"/>
                <a:cs typeface="Arial" panose="020B0604020202020204" pitchFamily="34" charset="0"/>
              </a:rPr>
              <a:t>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Work to Follow SIR Policies and Procedures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Attend State meetings including State Training, the Annual Meeting and Town Halls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Cooperate with the State and other Branches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Work to increase membership, activities and member satisfaction</a:t>
            </a:r>
          </a:p>
          <a:p>
            <a:pPr lvl="1">
              <a:lnSpc>
                <a:spcPct val="107000"/>
              </a:lnSpc>
              <a:spcAft>
                <a:spcPts val="800"/>
              </a:spcAft>
            </a:pP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03815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A20114-3D36-4BC7-83A6-0E9E42B4BCFC}"/>
              </a:ext>
            </a:extLst>
          </p:cNvPr>
          <p:cNvSpPr txBox="1"/>
          <p:nvPr/>
        </p:nvSpPr>
        <p:spPr>
          <a:xfrm>
            <a:off x="671208" y="418290"/>
            <a:ext cx="10870003" cy="5896014"/>
          </a:xfrm>
          <a:prstGeom prst="rect">
            <a:avLst/>
          </a:prstGeom>
          <a:noFill/>
        </p:spPr>
        <p:txBody>
          <a:bodyPr wrap="square">
            <a:spAutoFit/>
          </a:bodyPr>
          <a:lstStyle/>
          <a:p>
            <a:pPr marL="0" marR="0" algn="ctr">
              <a:lnSpc>
                <a:spcPct val="107000"/>
              </a:lnSpc>
              <a:spcBef>
                <a:spcPts val="0"/>
              </a:spcBef>
              <a:spcAft>
                <a:spcPts val="0"/>
              </a:spcAft>
            </a:pPr>
            <a:r>
              <a:rPr lang="en-US" sz="1800" b="1" dirty="0">
                <a:solidFill>
                  <a:srgbClr val="0070C0"/>
                </a:solidFill>
                <a:effectLst/>
                <a:uFill>
                  <a:solidFill>
                    <a:srgbClr val="000000"/>
                  </a:solidFill>
                </a:uFill>
                <a:latin typeface="Arial" panose="020B0604020202020204" pitchFamily="34" charset="0"/>
                <a:ea typeface="Calibri" panose="020F0502020204030204" pitchFamily="34" charset="0"/>
              </a:rPr>
              <a:t>Using the SIR Manual</a:t>
            </a:r>
          </a:p>
          <a:p>
            <a:pPr marL="0" marR="0" algn="ctr">
              <a:lnSpc>
                <a:spcPct val="107000"/>
              </a:lnSpc>
              <a:spcBef>
                <a:spcPts val="0"/>
              </a:spcBef>
              <a:spcAft>
                <a:spcPts val="0"/>
              </a:spcAft>
            </a:pPr>
            <a:endParaRPr lang="en-US" sz="1600" b="1" dirty="0">
              <a:solidFill>
                <a:srgbClr val="0070C0"/>
              </a:solidFill>
              <a:uFill>
                <a:solidFill>
                  <a:srgbClr val="000000"/>
                </a:solidFill>
              </a:uFill>
              <a:latin typeface="Arial" panose="020B0604020202020204" pitchFamily="34" charset="0"/>
              <a:ea typeface="Calibri" panose="020F0502020204030204" pitchFamily="34" charset="0"/>
            </a:endParaRPr>
          </a:p>
          <a:p>
            <a:pPr>
              <a:lnSpc>
                <a:spcPct val="107000"/>
              </a:lnSpc>
            </a:pPr>
            <a:r>
              <a:rPr lang="en-US" sz="1600" b="1" dirty="0">
                <a:effectLst/>
                <a:latin typeface="Arial" panose="020B0604020202020204" pitchFamily="34" charset="0"/>
                <a:ea typeface="Calibri" panose="020F0502020204030204" pitchFamily="34" charset="0"/>
                <a:cs typeface="Arial" panose="020B0604020202020204" pitchFamily="34" charset="0"/>
              </a:rPr>
              <a:t>SIR MANUAL COMPOSITION: </a:t>
            </a:r>
            <a:r>
              <a:rPr lang="en-US" sz="1600" dirty="0">
                <a:effectLst/>
                <a:latin typeface="Arial" panose="020B0604020202020204" pitchFamily="34" charset="0"/>
                <a:ea typeface="Calibri" panose="020F0502020204030204" pitchFamily="34" charset="0"/>
                <a:cs typeface="Arial" panose="020B0604020202020204" pitchFamily="34" charset="0"/>
              </a:rPr>
              <a:t>The SIR Manual is arranged into the following Divisions: </a:t>
            </a:r>
            <a:br>
              <a:rPr lang="en-US" sz="1600" dirty="0">
                <a:effectLst/>
                <a:latin typeface="Arial" panose="020B0604020202020204" pitchFamily="34" charset="0"/>
                <a:ea typeface="Calibri" panose="020F0502020204030204" pitchFamily="34" charset="0"/>
                <a:cs typeface="Arial" panose="020B0604020202020204" pitchFamily="34" charset="0"/>
              </a:rPr>
            </a:b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1 Preface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2 Table of Contents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3 Policies/Procedures - Branch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4 Policies/Procedures - State.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5 Position Descriptions for Branch and State Officers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6 Appendices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A. Branch and Corporate Bylaws (adopted by eligible voters at Annual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Meetings). Bylaw intentions are included within the Policies and Procedures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with appropriate Bylaw reference when applicable.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B. History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C. Articles of Incorporation.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	D. IRS Exemption Certificate</a:t>
            </a:r>
          </a:p>
          <a:p>
            <a:pPr>
              <a:lnSpc>
                <a:spcPct val="107000"/>
              </a:lnSpc>
            </a:pPr>
            <a:endParaRPr lang="en-US" sz="1600" dirty="0">
              <a:latin typeface="Arial" panose="020B0604020202020204" pitchFamily="34" charset="0"/>
              <a:ea typeface="Calibri" panose="020F0502020204030204" pitchFamily="34" charset="0"/>
              <a:cs typeface="Arial" panose="020B0604020202020204" pitchFamily="34" charset="0"/>
            </a:endParaRPr>
          </a:p>
          <a:p>
            <a:pPr>
              <a:lnSpc>
                <a:spcPct val="107000"/>
              </a:lnSpc>
            </a:pPr>
            <a:r>
              <a:rPr lang="en-US" sz="1600" dirty="0">
                <a:effectLst/>
                <a:latin typeface="Arial" panose="020B0604020202020204" pitchFamily="34" charset="0"/>
                <a:ea typeface="Calibri" panose="020F0502020204030204" pitchFamily="34" charset="0"/>
                <a:cs typeface="Arial" panose="020B0604020202020204" pitchFamily="34" charset="0"/>
              </a:rPr>
              <a:t>As Big SIR you should pay particular attention to </a:t>
            </a:r>
            <a:r>
              <a:rPr lang="en-US" sz="1600" b="1" dirty="0">
                <a:effectLst/>
                <a:latin typeface="Arial" panose="020B0604020202020204" pitchFamily="34" charset="0"/>
                <a:ea typeface="Calibri" panose="020F0502020204030204" pitchFamily="34" charset="0"/>
                <a:cs typeface="Arial" panose="020B0604020202020204" pitchFamily="34" charset="0"/>
              </a:rPr>
              <a:t>Division 3 Section 2 – Branch Membership </a:t>
            </a:r>
            <a:r>
              <a:rPr lang="en-US" sz="1600" dirty="0">
                <a:effectLst/>
                <a:latin typeface="Arial" panose="020B0604020202020204" pitchFamily="34" charset="0"/>
                <a:ea typeface="Calibri" panose="020F0502020204030204" pitchFamily="34" charset="0"/>
                <a:cs typeface="Arial" panose="020B0604020202020204" pitchFamily="34" charset="0"/>
              </a:rPr>
              <a:t>(Policies 18 through 26) and </a:t>
            </a:r>
            <a:r>
              <a:rPr lang="en-US" sz="1600" b="1" dirty="0">
                <a:effectLst/>
                <a:latin typeface="Arial" panose="020B0604020202020204" pitchFamily="34" charset="0"/>
                <a:ea typeface="Calibri" panose="020F0502020204030204" pitchFamily="34" charset="0"/>
                <a:cs typeface="Arial" panose="020B0604020202020204" pitchFamily="34" charset="0"/>
              </a:rPr>
              <a:t>Section 5 – Branch Other </a:t>
            </a:r>
            <a:r>
              <a:rPr lang="en-US" sz="1600" dirty="0">
                <a:effectLst/>
                <a:latin typeface="Arial" panose="020B0604020202020204" pitchFamily="34" charset="0"/>
                <a:ea typeface="Calibri" panose="020F0502020204030204" pitchFamily="34" charset="0"/>
                <a:cs typeface="Arial" panose="020B0604020202020204" pitchFamily="34" charset="0"/>
              </a:rPr>
              <a:t>(Policies 27 through 42).  </a:t>
            </a:r>
            <a:r>
              <a:rPr lang="en-US" sz="1600">
                <a:effectLst/>
                <a:latin typeface="Arial" panose="020B0604020202020204" pitchFamily="34" charset="0"/>
                <a:ea typeface="Calibri" panose="020F0502020204030204" pitchFamily="34" charset="0"/>
                <a:cs typeface="Arial" panose="020B0604020202020204" pitchFamily="34" charset="0"/>
              </a:rPr>
              <a:t>These Two </a:t>
            </a:r>
            <a:r>
              <a:rPr lang="en-US" sz="1600" dirty="0">
                <a:effectLst/>
                <a:latin typeface="Arial" panose="020B0604020202020204" pitchFamily="34" charset="0"/>
                <a:ea typeface="Calibri" panose="020F0502020204030204" pitchFamily="34" charset="0"/>
                <a:cs typeface="Arial" panose="020B0604020202020204" pitchFamily="34" charset="0"/>
              </a:rPr>
              <a:t>Sections are directly related to the running of your Branch.  Go through the entire manual at least once so you have a general knowledge of where to find information.</a:t>
            </a:r>
          </a:p>
          <a:p>
            <a:pPr marR="0" algn="ctr">
              <a:lnSpc>
                <a:spcPct val="107000"/>
              </a:lnSpc>
              <a:spcBef>
                <a:spcPts val="0"/>
              </a:spcBef>
              <a:spcAft>
                <a:spcPts val="0"/>
              </a:spcAft>
            </a:pPr>
            <a:endParaRPr lang="en-US" sz="1600" b="1" dirty="0">
              <a:solidFill>
                <a:srgbClr val="0070C0"/>
              </a:solidFill>
              <a:effectLst/>
              <a:uFill>
                <a:solidFill>
                  <a:srgbClr val="000000"/>
                </a:solidFill>
              </a:uFill>
              <a:latin typeface="Arial" panose="020B0604020202020204" pitchFamily="34" charset="0"/>
              <a:ea typeface="Calibri" panose="020F0502020204030204" pitchFamily="34" charset="0"/>
            </a:endParaRPr>
          </a:p>
        </p:txBody>
      </p:sp>
      <p:pic>
        <p:nvPicPr>
          <p:cNvPr id="4" name="Picture 3">
            <a:extLst>
              <a:ext uri="{FF2B5EF4-FFF2-40B4-BE49-F238E27FC236}">
                <a16:creationId xmlns:a16="http://schemas.microsoft.com/office/drawing/2014/main" id="{4F8504EF-703E-4E14-BD5F-44619F3D4B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44485" y="1342272"/>
            <a:ext cx="1895475" cy="1895475"/>
          </a:xfrm>
          <a:prstGeom prst="rect">
            <a:avLst/>
          </a:prstGeom>
        </p:spPr>
      </p:pic>
    </p:spTree>
    <p:extLst>
      <p:ext uri="{BB962C8B-B14F-4D97-AF65-F5344CB8AC3E}">
        <p14:creationId xmlns:p14="http://schemas.microsoft.com/office/powerpoint/2010/main" val="1192586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74E89E-30A0-4E80-A131-0753E91424BF}"/>
              </a:ext>
            </a:extLst>
          </p:cNvPr>
          <p:cNvSpPr txBox="1"/>
          <p:nvPr/>
        </p:nvSpPr>
        <p:spPr>
          <a:xfrm>
            <a:off x="864973" y="481914"/>
            <a:ext cx="10466173" cy="366016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70C0"/>
                </a:solidFill>
                <a:effectLst/>
                <a:uLnTx/>
                <a:uFill>
                  <a:solidFill>
                    <a:srgbClr val="000000"/>
                  </a:solidFill>
                </a:uFill>
                <a:latin typeface="Arial" panose="020B0604020202020204" pitchFamily="34" charset="0"/>
                <a:ea typeface="Calibri" panose="020F0502020204030204" pitchFamily="34" charset="0"/>
                <a:cs typeface="+mn-cs"/>
              </a:rPr>
              <a:t>Make A Difference</a:t>
            </a:r>
            <a:endParaRPr lang="en-US" sz="1600" b="1" dirty="0">
              <a:solidFill>
                <a:srgbClr val="0070C0"/>
              </a:solidFill>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endParaRPr lang="en-US" b="1" dirty="0">
              <a:solidFill>
                <a:srgbClr val="0070C0"/>
              </a:solidFill>
              <a:effectLst/>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en-US" dirty="0">
                <a:uFill>
                  <a:solidFill>
                    <a:srgbClr val="000000"/>
                  </a:solidFill>
                </a:uFill>
                <a:latin typeface="Arial" panose="020B0604020202020204" pitchFamily="34" charset="0"/>
                <a:ea typeface="Calibri" panose="020F0502020204030204" pitchFamily="34" charset="0"/>
              </a:rPr>
              <a:t>Every Big SIR and Little SIR want to be successful and make a difference and build their Branch.</a:t>
            </a:r>
          </a:p>
          <a:p>
            <a:pPr marL="0" marR="0" algn="ctr">
              <a:lnSpc>
                <a:spcPct val="107000"/>
              </a:lnSpc>
              <a:spcBef>
                <a:spcPts val="0"/>
              </a:spcBef>
              <a:spcAft>
                <a:spcPts val="0"/>
              </a:spcAft>
            </a:pPr>
            <a:r>
              <a:rPr lang="en-US" dirty="0">
                <a:effectLst/>
                <a:uFill>
                  <a:solidFill>
                    <a:srgbClr val="000000"/>
                  </a:solidFill>
                </a:uFill>
                <a:latin typeface="Arial" panose="020B0604020202020204" pitchFamily="34" charset="0"/>
                <a:ea typeface="Calibri" panose="020F0502020204030204" pitchFamily="34" charset="0"/>
              </a:rPr>
              <a:t>Here are some tips on making a di</a:t>
            </a:r>
            <a:r>
              <a:rPr lang="en-US" dirty="0">
                <a:uFill>
                  <a:solidFill>
                    <a:srgbClr val="000000"/>
                  </a:solidFill>
                </a:uFill>
                <a:latin typeface="Arial" panose="020B0604020202020204" pitchFamily="34" charset="0"/>
                <a:ea typeface="Calibri" panose="020F0502020204030204" pitchFamily="34" charset="0"/>
              </a:rPr>
              <a:t>fference.</a:t>
            </a:r>
          </a:p>
          <a:p>
            <a:pPr marL="0" marR="0" algn="ctr">
              <a:lnSpc>
                <a:spcPct val="107000"/>
              </a:lnSpc>
              <a:spcBef>
                <a:spcPts val="0"/>
              </a:spcBef>
              <a:spcAft>
                <a:spcPts val="0"/>
              </a:spcAft>
            </a:pPr>
            <a:endParaRPr lang="en-US" dirty="0">
              <a:effectLst/>
              <a:uFill>
                <a:solidFill>
                  <a:srgbClr val="000000"/>
                </a:solidFill>
              </a:uFill>
              <a:latin typeface="Arial" panose="020B0604020202020204" pitchFamily="34" charset="0"/>
              <a:ea typeface="Calibri" panose="020F0502020204030204" pitchFamily="34" charset="0"/>
            </a:endParaRPr>
          </a:p>
          <a:p>
            <a:pPr marL="285750" marR="0" indent="-285750" algn="ctr">
              <a:lnSpc>
                <a:spcPct val="107000"/>
              </a:lnSpc>
              <a:spcBef>
                <a:spcPts val="0"/>
              </a:spcBef>
              <a:spcAft>
                <a:spcPts val="0"/>
              </a:spcAft>
              <a:buFont typeface="Arial" panose="020B0604020202020204" pitchFamily="34" charset="0"/>
              <a:buChar char="•"/>
            </a:pPr>
            <a:r>
              <a:rPr lang="en-US" dirty="0">
                <a:uFill>
                  <a:solidFill>
                    <a:srgbClr val="000000"/>
                  </a:solidFill>
                </a:uFill>
                <a:latin typeface="Arial" panose="020B0604020202020204" pitchFamily="34" charset="0"/>
                <a:ea typeface="Calibri" panose="020F0502020204030204" pitchFamily="34" charset="0"/>
              </a:rPr>
              <a:t>Be A Good Listener</a:t>
            </a:r>
          </a:p>
          <a:p>
            <a:pPr marL="285750" marR="0" indent="-285750" algn="ctr">
              <a:lnSpc>
                <a:spcPct val="107000"/>
              </a:lnSpc>
              <a:spcBef>
                <a:spcPts val="0"/>
              </a:spcBef>
              <a:spcAft>
                <a:spcPts val="0"/>
              </a:spcAft>
              <a:buFont typeface="Arial" panose="020B0604020202020204" pitchFamily="34" charset="0"/>
              <a:buChar char="•"/>
            </a:pPr>
            <a:r>
              <a:rPr lang="en-US" dirty="0">
                <a:effectLst/>
                <a:uFill>
                  <a:solidFill>
                    <a:srgbClr val="000000"/>
                  </a:solidFill>
                </a:uFill>
                <a:latin typeface="Arial" panose="020B0604020202020204" pitchFamily="34" charset="0"/>
                <a:ea typeface="Calibri" panose="020F0502020204030204" pitchFamily="34" charset="0"/>
              </a:rPr>
              <a:t>Set a Good Example by being Friendly, Energetic, and Attentive to you Members</a:t>
            </a:r>
          </a:p>
          <a:p>
            <a:pPr marL="285750" marR="0" indent="-285750" algn="ctr">
              <a:lnSpc>
                <a:spcPct val="107000"/>
              </a:lnSpc>
              <a:spcBef>
                <a:spcPts val="0"/>
              </a:spcBef>
              <a:spcAft>
                <a:spcPts val="0"/>
              </a:spcAft>
              <a:buFont typeface="Arial" panose="020B0604020202020204" pitchFamily="34" charset="0"/>
              <a:buChar char="•"/>
            </a:pPr>
            <a:r>
              <a:rPr lang="en-US" dirty="0">
                <a:effectLst/>
                <a:uFill>
                  <a:solidFill>
                    <a:srgbClr val="000000"/>
                  </a:solidFill>
                </a:uFill>
                <a:latin typeface="Arial" panose="020B0604020202020204" pitchFamily="34" charset="0"/>
                <a:ea typeface="Calibri" panose="020F0502020204030204" pitchFamily="34" charset="0"/>
              </a:rPr>
              <a:t>Promote Fellowship and Interaction among your Members</a:t>
            </a:r>
          </a:p>
          <a:p>
            <a:pPr marL="285750" marR="0" indent="-285750" algn="ctr">
              <a:lnSpc>
                <a:spcPct val="107000"/>
              </a:lnSpc>
              <a:spcBef>
                <a:spcPts val="0"/>
              </a:spcBef>
              <a:spcAft>
                <a:spcPts val="0"/>
              </a:spcAft>
              <a:buFont typeface="Arial" panose="020B0604020202020204" pitchFamily="34" charset="0"/>
              <a:buChar char="•"/>
            </a:pPr>
            <a:r>
              <a:rPr lang="en-US" dirty="0">
                <a:uFill>
                  <a:solidFill>
                    <a:srgbClr val="000000"/>
                  </a:solidFill>
                </a:uFill>
                <a:latin typeface="Arial" panose="020B0604020202020204" pitchFamily="34" charset="0"/>
                <a:ea typeface="Calibri" panose="020F0502020204030204" pitchFamily="34" charset="0"/>
              </a:rPr>
              <a:t>Run Efficient Meetings – Be timely, Entertaining, and Enthusiastic </a:t>
            </a:r>
          </a:p>
          <a:p>
            <a:pPr marL="285750" marR="0" indent="-285750" algn="ctr">
              <a:lnSpc>
                <a:spcPct val="107000"/>
              </a:lnSpc>
              <a:spcBef>
                <a:spcPts val="0"/>
              </a:spcBef>
              <a:spcAft>
                <a:spcPts val="0"/>
              </a:spcAft>
              <a:buFont typeface="Arial" panose="020B0604020202020204" pitchFamily="34" charset="0"/>
              <a:buChar char="•"/>
            </a:pPr>
            <a:r>
              <a:rPr lang="en-US" dirty="0">
                <a:effectLst/>
                <a:uFill>
                  <a:solidFill>
                    <a:srgbClr val="000000"/>
                  </a:solidFill>
                </a:uFill>
                <a:latin typeface="Arial" panose="020B0604020202020204" pitchFamily="34" charset="0"/>
                <a:ea typeface="Calibri" panose="020F0502020204030204" pitchFamily="34" charset="0"/>
              </a:rPr>
              <a:t>Set Reasonable (Attainable) Goals for the year</a:t>
            </a:r>
          </a:p>
          <a:p>
            <a:pPr marL="285750" marR="0" indent="-285750" algn="ctr">
              <a:lnSpc>
                <a:spcPct val="107000"/>
              </a:lnSpc>
              <a:spcBef>
                <a:spcPts val="0"/>
              </a:spcBef>
              <a:spcAft>
                <a:spcPts val="0"/>
              </a:spcAft>
              <a:buFont typeface="Arial" panose="020B0604020202020204" pitchFamily="34" charset="0"/>
              <a:buChar char="•"/>
            </a:pPr>
            <a:r>
              <a:rPr lang="en-US" dirty="0">
                <a:uFill>
                  <a:solidFill>
                    <a:srgbClr val="000000"/>
                  </a:solidFill>
                </a:uFill>
                <a:latin typeface="Arial" panose="020B0604020202020204" pitchFamily="34" charset="0"/>
                <a:ea typeface="Calibri" panose="020F0502020204030204" pitchFamily="34" charset="0"/>
              </a:rPr>
              <a:t>Be a Good Communicator – Keep your Members Informed of Activities and Meetings</a:t>
            </a:r>
          </a:p>
          <a:p>
            <a:pPr marR="0" algn="ctr">
              <a:lnSpc>
                <a:spcPct val="107000"/>
              </a:lnSpc>
              <a:spcBef>
                <a:spcPts val="0"/>
              </a:spcBef>
              <a:spcAft>
                <a:spcPts val="0"/>
              </a:spcAft>
            </a:pPr>
            <a:endParaRPr lang="en-US" dirty="0">
              <a:effectLst/>
              <a:uFill>
                <a:solidFill>
                  <a:srgbClr val="000000"/>
                </a:solidFill>
              </a:uFill>
              <a:latin typeface="Arial" panose="020B060402020202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9B6F7B87-BFC3-412C-A8AA-9982B371C421}"/>
              </a:ext>
            </a:extLst>
          </p:cNvPr>
          <p:cNvSpPr txBox="1"/>
          <p:nvPr/>
        </p:nvSpPr>
        <p:spPr>
          <a:xfrm>
            <a:off x="860854" y="4843848"/>
            <a:ext cx="8081015" cy="1077218"/>
          </a:xfrm>
          <a:prstGeom prst="rect">
            <a:avLst/>
          </a:prstGeom>
          <a:noFill/>
        </p:spPr>
        <p:txBody>
          <a:bodyPr wrap="square" rtlCol="0">
            <a:spAutoFit/>
          </a:bodyPr>
          <a:lstStyle/>
          <a:p>
            <a:pPr algn="ctr"/>
            <a:r>
              <a:rPr lang="en-US" sz="3200" dirty="0">
                <a:solidFill>
                  <a:srgbClr val="0070C0"/>
                </a:solidFill>
              </a:rPr>
              <a:t>Congratulation Again on Your Elections</a:t>
            </a:r>
          </a:p>
          <a:p>
            <a:pPr algn="ctr"/>
            <a:r>
              <a:rPr lang="en-US" sz="3200" dirty="0">
                <a:solidFill>
                  <a:srgbClr val="0070C0"/>
                </a:solidFill>
              </a:rPr>
              <a:t>to Big SIR and Little SIR</a:t>
            </a:r>
          </a:p>
        </p:txBody>
      </p:sp>
      <p:pic>
        <p:nvPicPr>
          <p:cNvPr id="7" name="Picture 6">
            <a:extLst>
              <a:ext uri="{FF2B5EF4-FFF2-40B4-BE49-F238E27FC236}">
                <a16:creationId xmlns:a16="http://schemas.microsoft.com/office/drawing/2014/main" id="{3D8F23D7-4722-4717-AA52-D509A3EDD4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1878" y="4052073"/>
            <a:ext cx="1793298" cy="1793298"/>
          </a:xfrm>
          <a:prstGeom prst="rect">
            <a:avLst/>
          </a:prstGeom>
        </p:spPr>
      </p:pic>
    </p:spTree>
    <p:extLst>
      <p:ext uri="{BB962C8B-B14F-4D97-AF65-F5344CB8AC3E}">
        <p14:creationId xmlns:p14="http://schemas.microsoft.com/office/powerpoint/2010/main" val="354360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6D3F696-1F6E-4FC5-A5F8-EFCFE59E39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9062" y="965887"/>
            <a:ext cx="4333875" cy="4333875"/>
          </a:xfrm>
          <a:prstGeom prst="rect">
            <a:avLst/>
          </a:prstGeom>
        </p:spPr>
      </p:pic>
    </p:spTree>
    <p:extLst>
      <p:ext uri="{BB962C8B-B14F-4D97-AF65-F5344CB8AC3E}">
        <p14:creationId xmlns:p14="http://schemas.microsoft.com/office/powerpoint/2010/main" val="1583002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546F3-FD68-4E53-8BD6-0BDA86CDAA33}"/>
              </a:ext>
            </a:extLst>
          </p:cNvPr>
          <p:cNvSpPr>
            <a:spLocks noGrp="1"/>
          </p:cNvSpPr>
          <p:nvPr>
            <p:ph type="title"/>
          </p:nvPr>
        </p:nvSpPr>
        <p:spPr>
          <a:xfrm>
            <a:off x="838200" y="365124"/>
            <a:ext cx="10515600" cy="1133476"/>
          </a:xfrm>
        </p:spPr>
        <p:txBody>
          <a:bodyPr>
            <a:normAutofit fontScale="90000"/>
          </a:bodyPr>
          <a:lstStyle/>
          <a:p>
            <a:pPr algn="ctr"/>
            <a:r>
              <a:rPr lang="en-US" sz="2700" dirty="0">
                <a:solidFill>
                  <a:srgbClr val="0070C0"/>
                </a:solidFill>
                <a:latin typeface="Arial" panose="020B0604020202020204" pitchFamily="34" charset="0"/>
                <a:cs typeface="Arial" panose="020B0604020202020204" pitchFamily="34" charset="0"/>
              </a:rPr>
              <a:t>Today’s Session on the Positions of Big SIR and Little SIR has been prepared with the following Goals in mind:</a:t>
            </a:r>
            <a:br>
              <a:rPr lang="en-US" sz="2800" dirty="0">
                <a:solidFill>
                  <a:srgbClr val="0070C0"/>
                </a:solidFill>
                <a:latin typeface="Arial" panose="020B0604020202020204" pitchFamily="34" charset="0"/>
                <a:cs typeface="Arial" panose="020B0604020202020204" pitchFamily="34" charset="0"/>
              </a:rPr>
            </a:br>
            <a:endParaRPr lang="en-US" sz="2800"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C0D3963-0D85-4657-AAE0-504C49F48D3F}"/>
              </a:ext>
            </a:extLst>
          </p:cNvPr>
          <p:cNvSpPr>
            <a:spLocks noGrp="1"/>
          </p:cNvSpPr>
          <p:nvPr>
            <p:ph idx="1"/>
          </p:nvPr>
        </p:nvSpPr>
        <p:spPr>
          <a:xfrm>
            <a:off x="838200" y="1498600"/>
            <a:ext cx="10515600" cy="4823371"/>
          </a:xfrm>
        </p:spPr>
        <p:txBody>
          <a:bodyPr>
            <a:normAutofit/>
          </a:bodyPr>
          <a:lstStyle/>
          <a:p>
            <a:pPr lvl="1">
              <a:lnSpc>
                <a:spcPct val="100000"/>
              </a:lnSpc>
            </a:pPr>
            <a:r>
              <a:rPr lang="en-US" sz="2000" dirty="0">
                <a:latin typeface="Arial" panose="020B0604020202020204" pitchFamily="34" charset="0"/>
                <a:cs typeface="Arial" panose="020B0604020202020204" pitchFamily="34" charset="0"/>
              </a:rPr>
              <a:t>Understanding Your Role as Big SIR and / or Little SIR</a:t>
            </a:r>
          </a:p>
          <a:p>
            <a:pPr lvl="1">
              <a:lnSpc>
                <a:spcPct val="100000"/>
              </a:lnSpc>
            </a:pPr>
            <a:r>
              <a:rPr lang="en-US" sz="2000" dirty="0">
                <a:latin typeface="Arial" panose="020B0604020202020204" pitchFamily="34" charset="0"/>
                <a:cs typeface="Arial" panose="020B0604020202020204" pitchFamily="34" charset="0"/>
              </a:rPr>
              <a:t>Develop Techniques for Setting Branch Goals and Action Plans</a:t>
            </a:r>
          </a:p>
          <a:p>
            <a:pPr lvl="1">
              <a:lnSpc>
                <a:spcPct val="100000"/>
              </a:lnSpc>
            </a:pPr>
            <a:r>
              <a:rPr lang="en-US" sz="2000" dirty="0">
                <a:latin typeface="Arial" panose="020B0604020202020204" pitchFamily="34" charset="0"/>
                <a:cs typeface="Arial" panose="020B0604020202020204" pitchFamily="34" charset="0"/>
              </a:rPr>
              <a:t>Understanding the Value and Need for BEC and Meeting Agenda</a:t>
            </a:r>
          </a:p>
          <a:p>
            <a:pPr lvl="1">
              <a:lnSpc>
                <a:spcPct val="100000"/>
              </a:lnSpc>
            </a:pPr>
            <a:r>
              <a:rPr lang="en-US" sz="2000" dirty="0">
                <a:latin typeface="Arial" panose="020B0604020202020204" pitchFamily="34" charset="0"/>
                <a:cs typeface="Arial" panose="020B0604020202020204" pitchFamily="34" charset="0"/>
              </a:rPr>
              <a:t>Understanding the importance of your Nominating Committee and Succession Planning and have a working knowledge of your Audit Committee</a:t>
            </a:r>
          </a:p>
          <a:p>
            <a:pPr lvl="1">
              <a:lnSpc>
                <a:spcPct val="100000"/>
              </a:lnSpc>
            </a:pPr>
            <a:r>
              <a:rPr lang="en-US" sz="2000" dirty="0">
                <a:latin typeface="Arial" panose="020B0604020202020204" pitchFamily="34" charset="0"/>
                <a:cs typeface="Arial" panose="020B0604020202020204" pitchFamily="34" charset="0"/>
              </a:rPr>
              <a:t>Understanding and Embracing RAMP</a:t>
            </a:r>
          </a:p>
          <a:p>
            <a:pPr lvl="1">
              <a:lnSpc>
                <a:spcPct val="100000"/>
              </a:lnSpc>
            </a:pPr>
            <a:r>
              <a:rPr lang="en-US" sz="2000" dirty="0">
                <a:latin typeface="Arial" panose="020B0604020202020204" pitchFamily="34" charset="0"/>
                <a:cs typeface="Arial" panose="020B0604020202020204" pitchFamily="34" charset="0"/>
              </a:rPr>
              <a:t>Utilizing the sirinc.org website</a:t>
            </a:r>
          </a:p>
          <a:p>
            <a:pPr lvl="1">
              <a:lnSpc>
                <a:spcPct val="100000"/>
              </a:lnSpc>
            </a:pPr>
            <a:r>
              <a:rPr lang="en-US" sz="2000" dirty="0">
                <a:latin typeface="Arial" panose="020B0604020202020204" pitchFamily="34" charset="0"/>
                <a:cs typeface="Arial" panose="020B0604020202020204" pitchFamily="34" charset="0"/>
              </a:rPr>
              <a:t>Review Leadership Skills and Expectations</a:t>
            </a:r>
          </a:p>
          <a:p>
            <a:pPr lvl="1">
              <a:lnSpc>
                <a:spcPct val="100000"/>
              </a:lnSpc>
            </a:pPr>
            <a:r>
              <a:rPr lang="en-US" sz="2000" dirty="0">
                <a:latin typeface="Arial" panose="020B0604020202020204" pitchFamily="34" charset="0"/>
                <a:cs typeface="Arial" panose="020B0604020202020204" pitchFamily="34" charset="0"/>
              </a:rPr>
              <a:t>Understanding and Use of Forms 28</a:t>
            </a:r>
          </a:p>
          <a:p>
            <a:pPr lvl="1">
              <a:lnSpc>
                <a:spcPct val="100000"/>
              </a:lnSpc>
            </a:pPr>
            <a:r>
              <a:rPr lang="en-US" sz="2000" dirty="0">
                <a:latin typeface="Arial" panose="020B0604020202020204" pitchFamily="34" charset="0"/>
                <a:cs typeface="Arial" panose="020B0604020202020204" pitchFamily="34" charset="0"/>
              </a:rPr>
              <a:t>Utilizing the Branch Schedule of Operations and the SIR Leader’s Guide</a:t>
            </a:r>
          </a:p>
          <a:p>
            <a:pPr lvl="1">
              <a:lnSpc>
                <a:spcPct val="100000"/>
              </a:lnSpc>
            </a:pPr>
            <a:r>
              <a:rPr lang="en-US" sz="2000" dirty="0">
                <a:latin typeface="Arial" panose="020B0604020202020204" pitchFamily="34" charset="0"/>
                <a:cs typeface="Arial" panose="020B0604020202020204" pitchFamily="34" charset="0"/>
              </a:rPr>
              <a:t>Importance of Attending the SIR Annual Meeting</a:t>
            </a:r>
          </a:p>
        </p:txBody>
      </p:sp>
    </p:spTree>
    <p:extLst>
      <p:ext uri="{BB962C8B-B14F-4D97-AF65-F5344CB8AC3E}">
        <p14:creationId xmlns:p14="http://schemas.microsoft.com/office/powerpoint/2010/main" val="2231633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F12B3F-C87D-4DA5-B8A3-F955657D5ADB}"/>
              </a:ext>
            </a:extLst>
          </p:cNvPr>
          <p:cNvSpPr txBox="1"/>
          <p:nvPr/>
        </p:nvSpPr>
        <p:spPr>
          <a:xfrm>
            <a:off x="590550" y="530734"/>
            <a:ext cx="11010900" cy="5570499"/>
          </a:xfrm>
          <a:prstGeom prst="rect">
            <a:avLst/>
          </a:prstGeom>
          <a:noFill/>
        </p:spPr>
        <p:txBody>
          <a:bodyPr wrap="square">
            <a:spAutoFit/>
          </a:bodyPr>
          <a:lstStyle/>
          <a:p>
            <a:pPr marL="0" marR="0" algn="ctr">
              <a:lnSpc>
                <a:spcPct val="107000"/>
              </a:lnSpc>
              <a:spcBef>
                <a:spcPts val="0"/>
              </a:spcBef>
              <a:spcAft>
                <a:spcPts val="0"/>
              </a:spcAft>
            </a:pPr>
            <a:r>
              <a:rPr lang="en-US" sz="2800" b="1" dirty="0">
                <a:solidFill>
                  <a:srgbClr val="0070C0"/>
                </a:solidFill>
                <a:effectLst/>
                <a:uFill>
                  <a:solidFill>
                    <a:srgbClr val="000000"/>
                  </a:solidFill>
                </a:uFill>
                <a:latin typeface="Arial" panose="020B0604020202020204" pitchFamily="34" charset="0"/>
                <a:ea typeface="Calibri" panose="020F0502020204030204" pitchFamily="34" charset="0"/>
              </a:rPr>
              <a:t>Congratulations on Your Elections to Big SIR and Little SIR</a:t>
            </a:r>
            <a:endParaRPr lang="en-US" sz="2800" b="1" dirty="0">
              <a:solidFill>
                <a:srgbClr val="0070C0"/>
              </a:solidFill>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endParaRPr lang="en-US" sz="1200"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en-US" sz="2000" dirty="0">
                <a:solidFill>
                  <a:srgbClr val="000000"/>
                </a:solidFill>
                <a:effectLst/>
                <a:uFill>
                  <a:solidFill>
                    <a:srgbClr val="000000"/>
                  </a:solidFill>
                </a:uFill>
                <a:latin typeface="Arial" panose="020B0604020202020204" pitchFamily="34" charset="0"/>
                <a:ea typeface="Calibri" panose="020F0502020204030204" pitchFamily="34" charset="0"/>
              </a:rPr>
              <a:t>As Big SIR </a:t>
            </a:r>
            <a:r>
              <a:rPr lang="en-US" sz="2000" dirty="0">
                <a:solidFill>
                  <a:srgbClr val="000000"/>
                </a:solidFill>
                <a:uFill>
                  <a:solidFill>
                    <a:srgbClr val="000000"/>
                  </a:solidFill>
                </a:uFill>
                <a:latin typeface="Arial" panose="020B0604020202020204" pitchFamily="34" charset="0"/>
                <a:ea typeface="Calibri" panose="020F0502020204030204" pitchFamily="34" charset="0"/>
              </a:rPr>
              <a:t>you are</a:t>
            </a:r>
            <a:r>
              <a:rPr lang="en-US" sz="2000" dirty="0">
                <a:solidFill>
                  <a:srgbClr val="000000"/>
                </a:solidFill>
                <a:effectLst/>
                <a:uFill>
                  <a:solidFill>
                    <a:srgbClr val="000000"/>
                  </a:solidFill>
                </a:uFill>
                <a:latin typeface="Arial" panose="020B0604020202020204" pitchFamily="34" charset="0"/>
                <a:ea typeface="Calibri" panose="020F0502020204030204" pitchFamily="34" charset="0"/>
              </a:rPr>
              <a:t> the Chief Executive Officer “the Leader” of </a:t>
            </a:r>
            <a:r>
              <a:rPr lang="en-US" sz="2000" dirty="0">
                <a:solidFill>
                  <a:srgbClr val="000000"/>
                </a:solidFill>
                <a:uFill>
                  <a:solidFill>
                    <a:srgbClr val="000000"/>
                  </a:solidFill>
                </a:uFill>
                <a:latin typeface="Arial" panose="020B0604020202020204" pitchFamily="34" charset="0"/>
                <a:ea typeface="Calibri" panose="020F0502020204030204" pitchFamily="34" charset="0"/>
              </a:rPr>
              <a:t>your</a:t>
            </a:r>
            <a:r>
              <a:rPr lang="en-US" sz="2000" dirty="0">
                <a:solidFill>
                  <a:srgbClr val="000000"/>
                </a:solidFill>
                <a:effectLst/>
                <a:uFill>
                  <a:solidFill>
                    <a:srgbClr val="000000"/>
                  </a:solidFill>
                </a:uFill>
                <a:latin typeface="Arial" panose="020B0604020202020204" pitchFamily="34" charset="0"/>
                <a:ea typeface="Calibri" panose="020F0502020204030204" pitchFamily="34" charset="0"/>
              </a:rPr>
              <a:t> Branch, which is</a:t>
            </a:r>
          </a:p>
          <a:p>
            <a:pPr marL="0" marR="0" algn="ctr">
              <a:lnSpc>
                <a:spcPct val="107000"/>
              </a:lnSpc>
              <a:spcBef>
                <a:spcPts val="0"/>
              </a:spcBef>
              <a:spcAft>
                <a:spcPts val="0"/>
              </a:spcAft>
            </a:pPr>
            <a:r>
              <a:rPr lang="en-US" sz="2000" dirty="0">
                <a:solidFill>
                  <a:srgbClr val="000000"/>
                </a:solidFill>
                <a:effectLst/>
                <a:uFill>
                  <a:solidFill>
                    <a:srgbClr val="000000"/>
                  </a:solidFill>
                </a:uFill>
                <a:latin typeface="Arial" panose="020B0604020202020204" pitchFamily="34" charset="0"/>
                <a:ea typeface="Calibri" panose="020F0502020204030204" pitchFamily="34" charset="0"/>
              </a:rPr>
              <a:t>a sub-corporation of SIR Inc., a corporation under the laws of the State of California.</a:t>
            </a:r>
          </a:p>
          <a:p>
            <a:pPr marL="0" marR="0" algn="ctr">
              <a:lnSpc>
                <a:spcPct val="107000"/>
              </a:lnSpc>
              <a:spcBef>
                <a:spcPts val="0"/>
              </a:spcBef>
              <a:spcAft>
                <a:spcPts val="0"/>
              </a:spcAft>
            </a:pPr>
            <a:endParaRPr lang="en-US" sz="2000"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en-US" sz="2000" dirty="0">
                <a:solidFill>
                  <a:srgbClr val="000000"/>
                </a:solidFill>
                <a:uFill>
                  <a:solidFill>
                    <a:srgbClr val="000000"/>
                  </a:solidFill>
                </a:uFill>
                <a:latin typeface="Arial" panose="020B0604020202020204" pitchFamily="34" charset="0"/>
                <a:ea typeface="Calibri" panose="020F0502020204030204" pitchFamily="34" charset="0"/>
              </a:rPr>
              <a:t>As Little SIR you are the Assistant Chief Executive Officer working directly under the Big SIR.</a:t>
            </a:r>
            <a:endParaRPr lang="en-US" sz="2000" dirty="0">
              <a:solidFill>
                <a:srgbClr val="000000"/>
              </a:solidFill>
              <a:effectLst/>
              <a:uFill>
                <a:solidFill>
                  <a:srgbClr val="000000"/>
                </a:solidFill>
              </a:uFill>
              <a:latin typeface="Arial" panose="020B0604020202020204" pitchFamily="34" charset="0"/>
              <a:ea typeface="Calibri" panose="020F0502020204030204" pitchFamily="34" charset="0"/>
            </a:endParaRPr>
          </a:p>
          <a:p>
            <a:pPr marL="0" marR="0" algn="r">
              <a:lnSpc>
                <a:spcPct val="107000"/>
              </a:lnSpc>
              <a:spcBef>
                <a:spcPts val="0"/>
              </a:spcBef>
              <a:spcAft>
                <a:spcPts val="0"/>
              </a:spcAft>
            </a:pPr>
            <a:endParaRPr lang="en-US" sz="1200" dirty="0">
              <a:solidFill>
                <a:srgbClr val="000000"/>
              </a:solidFill>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en-US" sz="3200" dirty="0">
                <a:solidFill>
                  <a:srgbClr val="FF0000"/>
                </a:solidFill>
                <a:effectLst/>
                <a:uFill>
                  <a:solidFill>
                    <a:srgbClr val="000000"/>
                  </a:solidFill>
                </a:uFill>
                <a:latin typeface="Arial" panose="020B0604020202020204" pitchFamily="34" charset="0"/>
                <a:ea typeface="Calibri" panose="020F0502020204030204" pitchFamily="34" charset="0"/>
              </a:rPr>
              <a:t>          </a:t>
            </a:r>
            <a:r>
              <a:rPr lang="en-US" sz="2400" dirty="0">
                <a:solidFill>
                  <a:srgbClr val="FF0000"/>
                </a:solidFill>
                <a:effectLst/>
                <a:uFill>
                  <a:solidFill>
                    <a:srgbClr val="000000"/>
                  </a:solidFill>
                </a:uFill>
                <a:latin typeface="Arial" panose="020B0604020202020204" pitchFamily="34" charset="0"/>
                <a:ea typeface="Calibri" panose="020F0502020204030204" pitchFamily="34" charset="0"/>
              </a:rPr>
              <a:t>As Big SIR you are the one leading your Branch and </a:t>
            </a:r>
          </a:p>
          <a:p>
            <a:pPr marL="0" marR="0" algn="ctr">
              <a:lnSpc>
                <a:spcPct val="107000"/>
              </a:lnSpc>
              <a:spcBef>
                <a:spcPts val="0"/>
              </a:spcBef>
              <a:spcAft>
                <a:spcPts val="0"/>
              </a:spcAft>
            </a:pPr>
            <a:r>
              <a:rPr lang="en-US" sz="2400" dirty="0">
                <a:solidFill>
                  <a:srgbClr val="FF0000"/>
                </a:solidFill>
                <a:effectLst/>
                <a:uFill>
                  <a:solidFill>
                    <a:srgbClr val="000000"/>
                  </a:solidFill>
                </a:uFill>
                <a:latin typeface="Arial" panose="020B0604020202020204" pitchFamily="34" charset="0"/>
                <a:ea typeface="Calibri" panose="020F0502020204030204" pitchFamily="34" charset="0"/>
              </a:rPr>
              <a:t>            providing direction going forward</a:t>
            </a:r>
          </a:p>
          <a:p>
            <a:pPr marL="0" marR="0" algn="ctr">
              <a:lnSpc>
                <a:spcPct val="107000"/>
              </a:lnSpc>
              <a:spcBef>
                <a:spcPts val="0"/>
              </a:spcBef>
              <a:spcAft>
                <a:spcPts val="0"/>
              </a:spcAft>
            </a:pPr>
            <a:endParaRPr lang="en-US" sz="2400" dirty="0">
              <a:solidFill>
                <a:srgbClr val="FF0000"/>
              </a:solidFill>
              <a:effectLst/>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endParaRPr lang="en-US" sz="2400" dirty="0">
              <a:solidFill>
                <a:srgbClr val="FF0000"/>
              </a:solidFill>
              <a:effectLst/>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endParaRPr lang="en-US" sz="1200" dirty="0">
              <a:solidFill>
                <a:srgbClr val="FF0000"/>
              </a:solidFill>
              <a:uFill>
                <a:solidFill>
                  <a:srgbClr val="000000"/>
                </a:solidFill>
              </a:uFill>
              <a:latin typeface="Arial" panose="020B0604020202020204" pitchFamily="34" charset="0"/>
              <a:ea typeface="Calibri" panose="020F0502020204030204" pitchFamily="34" charset="0"/>
            </a:endParaRPr>
          </a:p>
          <a:p>
            <a:pPr marL="0" marR="0" algn="ctr">
              <a:lnSpc>
                <a:spcPct val="107000"/>
              </a:lnSpc>
              <a:spcBef>
                <a:spcPts val="0"/>
              </a:spcBef>
              <a:spcAft>
                <a:spcPts val="0"/>
              </a:spcAft>
            </a:pPr>
            <a:r>
              <a:rPr lang="en-US" sz="2400" dirty="0">
                <a:effectLst/>
                <a:uFill>
                  <a:solidFill>
                    <a:srgbClr val="000000"/>
                  </a:solidFill>
                </a:uFill>
                <a:latin typeface="Arial" panose="020B0604020202020204" pitchFamily="34" charset="0"/>
                <a:ea typeface="Calibri" panose="020F0502020204030204" pitchFamily="34" charset="0"/>
              </a:rPr>
              <a:t>As Little SIR you assists and supports the Big SIR in the operations </a:t>
            </a:r>
          </a:p>
          <a:p>
            <a:pPr marL="0" marR="0" algn="ctr">
              <a:lnSpc>
                <a:spcPct val="107000"/>
              </a:lnSpc>
              <a:spcBef>
                <a:spcPts val="0"/>
              </a:spcBef>
              <a:spcAft>
                <a:spcPts val="0"/>
              </a:spcAft>
            </a:pPr>
            <a:r>
              <a:rPr lang="en-US" sz="2400" dirty="0">
                <a:effectLst/>
                <a:uFill>
                  <a:solidFill>
                    <a:srgbClr val="000000"/>
                  </a:solidFill>
                </a:uFill>
                <a:latin typeface="Arial" panose="020B0604020202020204" pitchFamily="34" charset="0"/>
                <a:ea typeface="Calibri" panose="020F0502020204030204" pitchFamily="34" charset="0"/>
              </a:rPr>
              <a:t>and direction of the Branch</a:t>
            </a:r>
          </a:p>
          <a:p>
            <a:pPr marL="0" marR="0" algn="ctr">
              <a:lnSpc>
                <a:spcPct val="107000"/>
              </a:lnSpc>
              <a:spcBef>
                <a:spcPts val="0"/>
              </a:spcBef>
              <a:spcAft>
                <a:spcPts val="0"/>
              </a:spcAft>
            </a:pPr>
            <a:endParaRPr lang="en-US" sz="2000" dirty="0">
              <a:effectLst/>
              <a:uFill>
                <a:solidFill>
                  <a:srgbClr val="000000"/>
                </a:solidFill>
              </a:uFill>
              <a:latin typeface="Calibri" panose="020F0502020204030204" pitchFamily="34" charset="0"/>
              <a:ea typeface="Calibri" panose="020F0502020204030204" pitchFamily="34" charset="0"/>
            </a:endParaRPr>
          </a:p>
          <a:p>
            <a:pPr marL="0" marR="0" algn="ctr">
              <a:lnSpc>
                <a:spcPct val="107000"/>
              </a:lnSpc>
              <a:spcBef>
                <a:spcPts val="0"/>
              </a:spcBef>
              <a:spcAft>
                <a:spcPts val="0"/>
              </a:spcAft>
            </a:pPr>
            <a:r>
              <a:rPr lang="en-US" dirty="0">
                <a:uFill>
                  <a:solidFill>
                    <a:srgbClr val="000000"/>
                  </a:solidFill>
                </a:uFill>
                <a:latin typeface="Arial" panose="020B0604020202020204" pitchFamily="34" charset="0"/>
                <a:ea typeface="Calibri" panose="020F0502020204030204" pitchFamily="34" charset="0"/>
                <a:cs typeface="Arial" panose="020B0604020202020204" pitchFamily="34" charset="0"/>
              </a:rPr>
              <a:t>Gentlemen, you are to be commended for your dedication to the SIR organization and to your Branch</a:t>
            </a:r>
            <a:endParaRPr lang="en-US" dirty="0">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5553C203-9742-4E27-9DF3-1476682CA6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095" y="2862088"/>
            <a:ext cx="1554714" cy="1554714"/>
          </a:xfrm>
          <a:prstGeom prst="rect">
            <a:avLst/>
          </a:prstGeom>
        </p:spPr>
      </p:pic>
    </p:spTree>
    <p:extLst>
      <p:ext uri="{BB962C8B-B14F-4D97-AF65-F5344CB8AC3E}">
        <p14:creationId xmlns:p14="http://schemas.microsoft.com/office/powerpoint/2010/main" val="616581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F90A4-4F39-4938-8903-EDD5242CE95A}"/>
              </a:ext>
            </a:extLst>
          </p:cNvPr>
          <p:cNvSpPr>
            <a:spLocks noGrp="1"/>
          </p:cNvSpPr>
          <p:nvPr>
            <p:ph type="title"/>
          </p:nvPr>
        </p:nvSpPr>
        <p:spPr>
          <a:xfrm>
            <a:off x="838200" y="356135"/>
            <a:ext cx="10515600" cy="741145"/>
          </a:xfrm>
        </p:spPr>
        <p:txBody>
          <a:bodyPr>
            <a:normAutofit fontScale="90000"/>
          </a:bodyPr>
          <a:lstStyle/>
          <a:p>
            <a:pPr algn="ctr">
              <a:lnSpc>
                <a:spcPct val="100000"/>
              </a:lnSpc>
            </a:pPr>
            <a:br>
              <a:rPr lang="en-US" sz="2800" b="1" dirty="0">
                <a:solidFill>
                  <a:srgbClr val="0070C0"/>
                </a:solidFill>
                <a:effectLst/>
                <a:uFill>
                  <a:solidFill>
                    <a:srgbClr val="000000"/>
                  </a:solidFill>
                </a:uFill>
                <a:latin typeface="Arial" panose="020B0604020202020204" pitchFamily="34" charset="0"/>
                <a:ea typeface="Calibri" panose="020F0502020204030204" pitchFamily="34" charset="0"/>
              </a:rPr>
            </a:br>
            <a:r>
              <a:rPr lang="en-US" sz="2800" b="1" dirty="0">
                <a:solidFill>
                  <a:srgbClr val="0070C0"/>
                </a:solidFill>
                <a:effectLst/>
                <a:uFill>
                  <a:solidFill>
                    <a:srgbClr val="000000"/>
                  </a:solidFill>
                </a:uFill>
                <a:latin typeface="Arial" panose="020B0604020202020204" pitchFamily="34" charset="0"/>
                <a:ea typeface="Calibri" panose="020F0502020204030204" pitchFamily="34" charset="0"/>
              </a:rPr>
              <a:t>Primary Duties of the </a:t>
            </a:r>
            <a:r>
              <a:rPr lang="en-US" sz="2700" b="1" dirty="0">
                <a:solidFill>
                  <a:srgbClr val="0070C0"/>
                </a:solidFill>
                <a:effectLst/>
                <a:uFill>
                  <a:solidFill>
                    <a:srgbClr val="000000"/>
                  </a:solidFill>
                </a:uFill>
                <a:latin typeface="Arial" panose="020B0604020202020204" pitchFamily="34" charset="0"/>
                <a:ea typeface="Calibri" panose="020F0502020204030204" pitchFamily="34" charset="0"/>
              </a:rPr>
              <a:t>Big SIR and Little SIR</a:t>
            </a:r>
            <a:br>
              <a:rPr lang="en-US" sz="4400" dirty="0">
                <a:solidFill>
                  <a:srgbClr val="0070C0"/>
                </a:solidFill>
                <a:effectLst/>
                <a:uFill>
                  <a:solidFill>
                    <a:srgbClr val="000000"/>
                  </a:solidFill>
                </a:uFill>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98A1ED58-22B4-457C-A812-D579B62E5214}"/>
              </a:ext>
            </a:extLst>
          </p:cNvPr>
          <p:cNvSpPr>
            <a:spLocks noGrp="1"/>
          </p:cNvSpPr>
          <p:nvPr>
            <p:ph sz="half" idx="1"/>
          </p:nvPr>
        </p:nvSpPr>
        <p:spPr>
          <a:xfrm>
            <a:off x="838200" y="1183907"/>
            <a:ext cx="5181600" cy="4993056"/>
          </a:xfrm>
        </p:spPr>
        <p:txBody>
          <a:bodyPr>
            <a:normAutofit lnSpcReduction="10000"/>
          </a:bodyPr>
          <a:lstStyle/>
          <a:p>
            <a:pPr marL="0" indent="0" algn="ctr">
              <a:buNone/>
            </a:pPr>
            <a:r>
              <a:rPr lang="en-US" sz="2400" b="1" dirty="0">
                <a:latin typeface="Arial" panose="020B0604020202020204" pitchFamily="34" charset="0"/>
                <a:cs typeface="Arial" panose="020B0604020202020204" pitchFamily="34" charset="0"/>
              </a:rPr>
              <a:t>Big SIR</a:t>
            </a: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Big SIR is responsible for leading all of the affairs of his Branch.  SIR bylaws, policies, procedures, rules, regulations, and guidelines provide for consistency in the running of Branches State wide and provide guidance to the Big SIR.</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Big SIR chairs and facilitates the Branch Executive Committee (BEC) and Branch Lunch meetings, including Special Events.  Including Zoom Meetings when necessary.</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Big SIR has responsibility for developing and preparing Meeting Agendas for both the BEC and Lunch or Special Meetings of the Branch.  (Except on occasion when performed by the Little SIR.) </a:t>
            </a:r>
          </a:p>
          <a:p>
            <a:pPr marL="0" indent="0">
              <a:buNone/>
            </a:pPr>
            <a:r>
              <a:rPr lang="en-US" sz="1800" i="1" dirty="0">
                <a:solidFill>
                  <a:srgbClr val="FF0000"/>
                </a:solidFill>
                <a:effectLst/>
                <a:uFill>
                  <a:solidFill>
                    <a:srgbClr val="000000"/>
                  </a:solidFill>
                </a:uFill>
                <a:latin typeface="Arial" panose="020B0604020202020204" pitchFamily="34" charset="0"/>
                <a:ea typeface="Calibri" panose="020F0502020204030204" pitchFamily="34" charset="0"/>
              </a:rPr>
              <a:t>Sample BEC and Lunch Meeting Agendas will be shown later .</a:t>
            </a:r>
            <a:endParaRPr lang="en-US" sz="1800"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B9513869-8C51-4C55-B32C-A75D622B583E}"/>
              </a:ext>
            </a:extLst>
          </p:cNvPr>
          <p:cNvSpPr>
            <a:spLocks noGrp="1"/>
          </p:cNvSpPr>
          <p:nvPr>
            <p:ph sz="half" idx="2"/>
          </p:nvPr>
        </p:nvSpPr>
        <p:spPr>
          <a:xfrm>
            <a:off x="6172200" y="1183907"/>
            <a:ext cx="5181600" cy="4993056"/>
          </a:xfrm>
        </p:spPr>
        <p:txBody>
          <a:bodyPr>
            <a:normAutofit lnSpcReduction="10000"/>
          </a:bodyPr>
          <a:lstStyle/>
          <a:p>
            <a:pPr marL="0" indent="0" algn="ctr">
              <a:buNone/>
            </a:pPr>
            <a:r>
              <a:rPr lang="en-US" sz="2400" b="1" dirty="0">
                <a:latin typeface="Arial" panose="020B0604020202020204" pitchFamily="34" charset="0"/>
                <a:cs typeface="Arial" panose="020B0604020202020204" pitchFamily="34" charset="0"/>
              </a:rPr>
              <a:t>Little SIR</a:t>
            </a:r>
          </a:p>
          <a:p>
            <a:r>
              <a:rPr lang="en-US" sz="1800" dirty="0">
                <a:latin typeface="Arial" panose="020B0604020202020204" pitchFamily="34" charset="0"/>
                <a:cs typeface="Arial" panose="020B0604020202020204" pitchFamily="34" charset="0"/>
              </a:rPr>
              <a:t>The Little SIR is responsible for assisting the Big SIR in the leading of the BEC and monthly luncheon meetings.  In the absence of the Big SIR you preside over these meetings.</a:t>
            </a:r>
          </a:p>
          <a:p>
            <a:r>
              <a:rPr lang="en-US" sz="1800" dirty="0">
                <a:latin typeface="Arial" panose="020B0604020202020204" pitchFamily="34" charset="0"/>
                <a:cs typeface="Arial" panose="020B0604020202020204" pitchFamily="34" charset="0"/>
              </a:rPr>
              <a:t>The Little SIR conducts one each of the BEC and luncheon meetings during the year to gain insight and experience prior to becoming Big SIR.</a:t>
            </a:r>
          </a:p>
          <a:p>
            <a:r>
              <a:rPr lang="en-US" sz="1800" dirty="0">
                <a:latin typeface="Arial" panose="020B0604020202020204" pitchFamily="34" charset="0"/>
                <a:cs typeface="Arial" panose="020B0604020202020204" pitchFamily="34" charset="0"/>
              </a:rPr>
              <a:t>Assist and provide input, when requested, to the Big SIR in the preparation of BEC and Luncheon or Special Meeting Agenda.</a:t>
            </a:r>
          </a:p>
          <a:p>
            <a:r>
              <a:rPr lang="en-US" sz="1800" dirty="0">
                <a:latin typeface="Arial" panose="020B0604020202020204" pitchFamily="34" charset="0"/>
                <a:cs typeface="Arial" panose="020B0604020202020204" pitchFamily="34" charset="0"/>
              </a:rPr>
              <a:t>Support all of the affairs of the Big SIR and the Branch in accordance with SIR by-laws, rules, policies, procedures, and Branch regulations.</a:t>
            </a:r>
          </a:p>
          <a:p>
            <a:pPr marL="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6423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F90A4-4F39-4938-8903-EDD5242CE95A}"/>
              </a:ext>
            </a:extLst>
          </p:cNvPr>
          <p:cNvSpPr>
            <a:spLocks noGrp="1"/>
          </p:cNvSpPr>
          <p:nvPr>
            <p:ph type="title"/>
          </p:nvPr>
        </p:nvSpPr>
        <p:spPr>
          <a:xfrm>
            <a:off x="838200" y="356135"/>
            <a:ext cx="10515600" cy="741145"/>
          </a:xfrm>
        </p:spPr>
        <p:txBody>
          <a:bodyPr>
            <a:normAutofit fontScale="90000"/>
          </a:bodyPr>
          <a:lstStyle/>
          <a:p>
            <a:pPr algn="ctr">
              <a:lnSpc>
                <a:spcPct val="100000"/>
              </a:lnSpc>
            </a:pPr>
            <a:br>
              <a:rPr lang="en-US" sz="2800" b="1" dirty="0">
                <a:solidFill>
                  <a:srgbClr val="0070C0"/>
                </a:solidFill>
                <a:effectLst/>
                <a:uFill>
                  <a:solidFill>
                    <a:srgbClr val="000000"/>
                  </a:solidFill>
                </a:uFill>
                <a:latin typeface="Arial" panose="020B0604020202020204" pitchFamily="34" charset="0"/>
                <a:ea typeface="Calibri" panose="020F0502020204030204" pitchFamily="34" charset="0"/>
              </a:rPr>
            </a:br>
            <a:r>
              <a:rPr lang="en-US" sz="2800" b="1" dirty="0">
                <a:solidFill>
                  <a:srgbClr val="0070C0"/>
                </a:solidFill>
                <a:effectLst/>
                <a:uFill>
                  <a:solidFill>
                    <a:srgbClr val="000000"/>
                  </a:solidFill>
                </a:uFill>
                <a:latin typeface="Arial" panose="020B0604020202020204" pitchFamily="34" charset="0"/>
                <a:ea typeface="Calibri" panose="020F0502020204030204" pitchFamily="34" charset="0"/>
              </a:rPr>
              <a:t>Primary Duties of the </a:t>
            </a:r>
            <a:r>
              <a:rPr lang="en-US" sz="2700" b="1" dirty="0">
                <a:solidFill>
                  <a:srgbClr val="0070C0"/>
                </a:solidFill>
                <a:effectLst/>
                <a:uFill>
                  <a:solidFill>
                    <a:srgbClr val="000000"/>
                  </a:solidFill>
                </a:uFill>
                <a:latin typeface="Arial" panose="020B0604020202020204" pitchFamily="34" charset="0"/>
                <a:ea typeface="Calibri" panose="020F0502020204030204" pitchFamily="34" charset="0"/>
              </a:rPr>
              <a:t>Big SIR and Little SIR </a:t>
            </a:r>
            <a:r>
              <a:rPr lang="en-US" sz="2700" b="1" dirty="0">
                <a:effectLst/>
                <a:uFill>
                  <a:solidFill>
                    <a:srgbClr val="000000"/>
                  </a:solidFill>
                </a:uFill>
                <a:latin typeface="Arial" panose="020B0604020202020204" pitchFamily="34" charset="0"/>
                <a:ea typeface="Calibri" panose="020F0502020204030204" pitchFamily="34" charset="0"/>
              </a:rPr>
              <a:t>(continued)</a:t>
            </a:r>
            <a:br>
              <a:rPr lang="en-US" sz="4400" dirty="0">
                <a:solidFill>
                  <a:srgbClr val="0070C0"/>
                </a:solidFill>
                <a:effectLst/>
                <a:uFill>
                  <a:solidFill>
                    <a:srgbClr val="000000"/>
                  </a:solidFill>
                </a:uFill>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98A1ED58-22B4-457C-A812-D579B62E5214}"/>
              </a:ext>
            </a:extLst>
          </p:cNvPr>
          <p:cNvSpPr>
            <a:spLocks noGrp="1"/>
          </p:cNvSpPr>
          <p:nvPr>
            <p:ph sz="half" idx="1"/>
          </p:nvPr>
        </p:nvSpPr>
        <p:spPr>
          <a:xfrm>
            <a:off x="838200" y="1183907"/>
            <a:ext cx="5181600" cy="5188318"/>
          </a:xfrm>
        </p:spPr>
        <p:txBody>
          <a:bodyPr>
            <a:normAutofit fontScale="92500" lnSpcReduction="10000"/>
          </a:bodyPr>
          <a:lstStyle/>
          <a:p>
            <a:pPr marL="0" indent="0" algn="ctr">
              <a:lnSpc>
                <a:spcPct val="120000"/>
              </a:lnSpc>
              <a:buNone/>
            </a:pPr>
            <a:r>
              <a:rPr lang="en-US" sz="2600" b="1" dirty="0">
                <a:latin typeface="Arial" panose="020B0604020202020204" pitchFamily="34" charset="0"/>
                <a:cs typeface="Arial" panose="020B0604020202020204" pitchFamily="34" charset="0"/>
              </a:rPr>
              <a:t>Big SIR</a:t>
            </a:r>
          </a:p>
          <a:p>
            <a:pPr>
              <a:lnSpc>
                <a:spcPct val="107000"/>
              </a:lnSpc>
              <a:spcBef>
                <a:spcPts val="0"/>
              </a:spcBef>
            </a:pPr>
            <a:r>
              <a:rPr lang="en-US" sz="1900" dirty="0">
                <a:solidFill>
                  <a:srgbClr val="000000"/>
                </a:solidFill>
                <a:effectLst/>
                <a:uFill>
                  <a:solidFill>
                    <a:srgbClr val="000000"/>
                  </a:solidFill>
                </a:uFill>
                <a:latin typeface="Arial" panose="020B0604020202020204" pitchFamily="34" charset="0"/>
                <a:ea typeface="Calibri" panose="020F0502020204030204" pitchFamily="34" charset="0"/>
              </a:rPr>
              <a:t>The Big SIR appoints Directors and Chairmen of Branch Administrative and Activity </a:t>
            </a:r>
            <a:r>
              <a:rPr lang="en-US" sz="1900" dirty="0">
                <a:solidFill>
                  <a:srgbClr val="000000"/>
                </a:solidFill>
                <a:uFill>
                  <a:solidFill>
                    <a:srgbClr val="000000"/>
                  </a:solidFill>
                </a:uFill>
                <a:latin typeface="Arial" panose="020B0604020202020204" pitchFamily="34" charset="0"/>
                <a:ea typeface="Calibri" panose="020F0502020204030204" pitchFamily="34" charset="0"/>
              </a:rPr>
              <a:t>C</a:t>
            </a:r>
            <a:r>
              <a:rPr lang="en-US" sz="1900" dirty="0">
                <a:solidFill>
                  <a:srgbClr val="000000"/>
                </a:solidFill>
                <a:effectLst/>
                <a:uFill>
                  <a:solidFill>
                    <a:srgbClr val="000000"/>
                  </a:solidFill>
                </a:uFill>
                <a:latin typeface="Arial" panose="020B0604020202020204" pitchFamily="34" charset="0"/>
                <a:ea typeface="Calibri" panose="020F0502020204030204" pitchFamily="34" charset="0"/>
              </a:rPr>
              <a:t>ommittees</a:t>
            </a:r>
            <a:r>
              <a:rPr lang="en-US" sz="1900" dirty="0">
                <a:solidFill>
                  <a:srgbClr val="000000"/>
                </a:solidFill>
                <a:uFill>
                  <a:solidFill>
                    <a:srgbClr val="000000"/>
                  </a:solidFill>
                </a:uFill>
                <a:latin typeface="Arial" panose="020B0604020202020204" pitchFamily="34" charset="0"/>
                <a:ea typeface="Calibri" panose="020F0502020204030204" pitchFamily="34" charset="0"/>
              </a:rPr>
              <a:t>.  Such appointments should</a:t>
            </a:r>
            <a:r>
              <a:rPr lang="en-US" sz="1900" dirty="0">
                <a:solidFill>
                  <a:srgbClr val="000000"/>
                </a:solidFill>
                <a:effectLst/>
                <a:uFill>
                  <a:solidFill>
                    <a:srgbClr val="000000"/>
                  </a:solidFill>
                </a:uFill>
                <a:latin typeface="Arial" panose="020B0604020202020204" pitchFamily="34" charset="0"/>
                <a:ea typeface="Calibri" panose="020F0502020204030204" pitchFamily="34" charset="0"/>
              </a:rPr>
              <a:t> consider any recommendations received from the Branch Nominating Committee.</a:t>
            </a:r>
            <a:endParaRPr lang="en-US" sz="19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7200" lvl="1" indent="0">
              <a:lnSpc>
                <a:spcPct val="107000"/>
              </a:lnSpc>
              <a:spcBef>
                <a:spcPts val="0"/>
              </a:spcBef>
              <a:buNone/>
            </a:pPr>
            <a:r>
              <a:rPr lang="en-US" sz="1500" b="1" i="1" dirty="0">
                <a:solidFill>
                  <a:srgbClr val="000000"/>
                </a:solidFill>
                <a:effectLst/>
                <a:uFill>
                  <a:solidFill>
                    <a:srgbClr val="000000"/>
                  </a:solidFill>
                </a:uFill>
                <a:latin typeface="Arial" panose="020B0604020202020204" pitchFamily="34" charset="0"/>
                <a:ea typeface="Calibri" panose="020F0502020204030204" pitchFamily="34" charset="0"/>
              </a:rPr>
              <a:t>Note: </a:t>
            </a:r>
            <a:r>
              <a:rPr lang="en-US" sz="1500" i="1" dirty="0">
                <a:solidFill>
                  <a:srgbClr val="000000"/>
                </a:solidFill>
                <a:effectLst/>
                <a:uFill>
                  <a:solidFill>
                    <a:srgbClr val="000000"/>
                  </a:solidFill>
                </a:uFill>
                <a:latin typeface="Arial" panose="020B0604020202020204" pitchFamily="34" charset="0"/>
                <a:ea typeface="Calibri" panose="020F0502020204030204" pitchFamily="34" charset="0"/>
              </a:rPr>
              <a:t>The Big SIR is required to ensure that the Nominating Committee has proposed candidates that are capable and willing to fulfill the positions to which they are being assigned</a:t>
            </a:r>
            <a:r>
              <a:rPr lang="en-US" sz="1500" dirty="0">
                <a:solidFill>
                  <a:srgbClr val="000000"/>
                </a:solidFill>
                <a:effectLst/>
                <a:uFill>
                  <a:solidFill>
                    <a:srgbClr val="000000"/>
                  </a:solidFill>
                </a:uFill>
                <a:latin typeface="Arial" panose="020B0604020202020204" pitchFamily="34" charset="0"/>
                <a:ea typeface="Calibri" panose="020F0502020204030204" pitchFamily="34" charset="0"/>
              </a:rPr>
              <a:t>.  These appointees serve for the period of their term at the discretion of the Big SIR.</a:t>
            </a:r>
          </a:p>
          <a:p>
            <a:pPr marL="457200" lvl="1" indent="0">
              <a:lnSpc>
                <a:spcPct val="107000"/>
              </a:lnSpc>
              <a:spcBef>
                <a:spcPts val="0"/>
              </a:spcBef>
              <a:buNone/>
            </a:pPr>
            <a:endParaRPr lang="en-US" sz="1500" dirty="0">
              <a:solidFill>
                <a:srgbClr val="000000"/>
              </a:solidFill>
              <a:effectLst/>
              <a:uFill>
                <a:solidFill>
                  <a:srgbClr val="000000"/>
                </a:solidFill>
              </a:uFill>
              <a:latin typeface="Arial" panose="020B0604020202020204" pitchFamily="34" charset="0"/>
              <a:ea typeface="Calibri" panose="020F0502020204030204" pitchFamily="34" charset="0"/>
            </a:endParaRPr>
          </a:p>
          <a:p>
            <a:pPr>
              <a:lnSpc>
                <a:spcPct val="107000"/>
              </a:lnSpc>
              <a:spcBef>
                <a:spcPts val="0"/>
              </a:spcBef>
            </a:pPr>
            <a:r>
              <a:rPr lang="en-US" sz="1900" dirty="0">
                <a:solidFill>
                  <a:srgbClr val="000000"/>
                </a:solidFill>
                <a:effectLst/>
                <a:uFill>
                  <a:solidFill>
                    <a:srgbClr val="000000"/>
                  </a:solidFill>
                </a:uFill>
                <a:latin typeface="Arial" panose="020B0604020202020204" pitchFamily="34" charset="0"/>
                <a:ea typeface="Calibri" panose="020F0502020204030204" pitchFamily="34" charset="0"/>
              </a:rPr>
              <a:t>Develop, with input from the BEC, a set of reasonable goals along with plans that address items important to the improvement of the Branch.  This includes membership goals and a succession plan for Branch leadership.  </a:t>
            </a:r>
          </a:p>
          <a:p>
            <a:pPr marL="457200" lvl="1" indent="0">
              <a:lnSpc>
                <a:spcPct val="107000"/>
              </a:lnSpc>
              <a:spcBef>
                <a:spcPts val="0"/>
              </a:spcBef>
              <a:buNone/>
            </a:pPr>
            <a:r>
              <a:rPr lang="en-US" sz="1500" b="1" i="1" dirty="0">
                <a:solidFill>
                  <a:srgbClr val="000000"/>
                </a:solidFill>
                <a:effectLst/>
                <a:uFill>
                  <a:solidFill>
                    <a:srgbClr val="000000"/>
                  </a:solidFill>
                </a:uFill>
                <a:latin typeface="Arial" panose="020B0604020202020204" pitchFamily="34" charset="0"/>
                <a:ea typeface="Calibri" panose="020F0502020204030204" pitchFamily="34" charset="0"/>
              </a:rPr>
              <a:t>Note: </a:t>
            </a:r>
            <a:r>
              <a:rPr lang="en-US" sz="1500" i="1" dirty="0">
                <a:solidFill>
                  <a:srgbClr val="000000"/>
                </a:solidFill>
                <a:effectLst/>
                <a:uFill>
                  <a:solidFill>
                    <a:srgbClr val="000000"/>
                  </a:solidFill>
                </a:uFill>
                <a:latin typeface="Arial" panose="020B0604020202020204" pitchFamily="34" charset="0"/>
                <a:ea typeface="Calibri" panose="020F0502020204030204" pitchFamily="34" charset="0"/>
              </a:rPr>
              <a:t>A succession plan looking forward two to three years is preferred.  Develop back-up personnel for key positions.</a:t>
            </a:r>
            <a:endParaRPr lang="en-US" sz="1500" i="1"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a:lnSpc>
                <a:spcPct val="107000"/>
              </a:lnSpc>
              <a:spcBef>
                <a:spcPts val="0"/>
              </a:spcBef>
            </a:pPr>
            <a:endParaRPr lang="en-US" sz="2100"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sp>
        <p:nvSpPr>
          <p:cNvPr id="4" name="Content Placeholder 3">
            <a:extLst>
              <a:ext uri="{FF2B5EF4-FFF2-40B4-BE49-F238E27FC236}">
                <a16:creationId xmlns:a16="http://schemas.microsoft.com/office/drawing/2014/main" id="{B9513869-8C51-4C55-B32C-A75D622B583E}"/>
              </a:ext>
            </a:extLst>
          </p:cNvPr>
          <p:cNvSpPr>
            <a:spLocks noGrp="1"/>
          </p:cNvSpPr>
          <p:nvPr>
            <p:ph sz="half" idx="2"/>
          </p:nvPr>
        </p:nvSpPr>
        <p:spPr>
          <a:xfrm>
            <a:off x="6172200" y="1183907"/>
            <a:ext cx="5181600" cy="4993056"/>
          </a:xfrm>
        </p:spPr>
        <p:txBody>
          <a:bodyPr>
            <a:normAutofit fontScale="92500" lnSpcReduction="10000"/>
          </a:bodyPr>
          <a:lstStyle/>
          <a:p>
            <a:pPr marL="0" indent="0" algn="ctr">
              <a:lnSpc>
                <a:spcPct val="120000"/>
              </a:lnSpc>
              <a:buNone/>
            </a:pPr>
            <a:r>
              <a:rPr lang="en-US" sz="2600" b="1" dirty="0">
                <a:latin typeface="Arial" panose="020B0604020202020204" pitchFamily="34" charset="0"/>
                <a:cs typeface="Arial" panose="020B0604020202020204" pitchFamily="34" charset="0"/>
              </a:rPr>
              <a:t>Little SIR</a:t>
            </a:r>
          </a:p>
          <a:p>
            <a:r>
              <a:rPr lang="en-US" sz="1900" dirty="0">
                <a:latin typeface="Arial" panose="020B0604020202020204" pitchFamily="34" charset="0"/>
                <a:cs typeface="Arial" panose="020B0604020202020204" pitchFamily="34" charset="0"/>
              </a:rPr>
              <a:t>Assist the Big SIR, when requested, in the selection of Directors and Chairmen.</a:t>
            </a:r>
            <a:endParaRPr lang="en-US" sz="1500" dirty="0">
              <a:latin typeface="Arial" panose="020B0604020202020204" pitchFamily="34" charset="0"/>
              <a:cs typeface="Arial" panose="020B0604020202020204" pitchFamily="34" charset="0"/>
            </a:endParaRPr>
          </a:p>
          <a:p>
            <a:r>
              <a:rPr lang="en-US" sz="1900" dirty="0">
                <a:latin typeface="Arial" panose="020B0604020202020204" pitchFamily="34" charset="0"/>
                <a:cs typeface="Arial" panose="020B0604020202020204" pitchFamily="34" charset="0"/>
              </a:rPr>
              <a:t>The Little SIR shall assist the Big SIR in developing a set of reasonable goals along with a plan that addresses items important to the improvement of the Branch. Including membership goals and a succession plan for Branch leadership.</a:t>
            </a:r>
          </a:p>
          <a:p>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0900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F90A4-4F39-4938-8903-EDD5242CE95A}"/>
              </a:ext>
            </a:extLst>
          </p:cNvPr>
          <p:cNvSpPr>
            <a:spLocks noGrp="1"/>
          </p:cNvSpPr>
          <p:nvPr>
            <p:ph type="title"/>
          </p:nvPr>
        </p:nvSpPr>
        <p:spPr>
          <a:xfrm>
            <a:off x="838200" y="356135"/>
            <a:ext cx="10515600" cy="741145"/>
          </a:xfrm>
        </p:spPr>
        <p:txBody>
          <a:bodyPr>
            <a:normAutofit fontScale="90000"/>
          </a:bodyPr>
          <a:lstStyle/>
          <a:p>
            <a:pPr algn="ctr">
              <a:lnSpc>
                <a:spcPct val="100000"/>
              </a:lnSpc>
            </a:pPr>
            <a:br>
              <a:rPr lang="en-US" sz="2800" b="1" dirty="0">
                <a:solidFill>
                  <a:srgbClr val="0070C0"/>
                </a:solidFill>
                <a:effectLst/>
                <a:uFill>
                  <a:solidFill>
                    <a:srgbClr val="000000"/>
                  </a:solidFill>
                </a:uFill>
                <a:latin typeface="Arial" panose="020B0604020202020204" pitchFamily="34" charset="0"/>
                <a:ea typeface="Calibri" panose="020F0502020204030204" pitchFamily="34" charset="0"/>
              </a:rPr>
            </a:br>
            <a:r>
              <a:rPr lang="en-US" sz="2700" b="1" dirty="0">
                <a:solidFill>
                  <a:srgbClr val="0070C0"/>
                </a:solidFill>
                <a:effectLst/>
                <a:uFill>
                  <a:solidFill>
                    <a:srgbClr val="000000"/>
                  </a:solidFill>
                </a:uFill>
                <a:latin typeface="Arial" panose="020B0604020202020204" pitchFamily="34" charset="0"/>
                <a:ea typeface="Calibri" panose="020F0502020204030204" pitchFamily="34" charset="0"/>
              </a:rPr>
              <a:t>Primary Duties of the Big SIR and Little SIR </a:t>
            </a:r>
            <a:r>
              <a:rPr lang="en-US" sz="2700" b="1" dirty="0">
                <a:effectLst/>
                <a:uFill>
                  <a:solidFill>
                    <a:srgbClr val="000000"/>
                  </a:solidFill>
                </a:uFill>
                <a:latin typeface="Arial" panose="020B0604020202020204" pitchFamily="34" charset="0"/>
                <a:ea typeface="Calibri" panose="020F0502020204030204" pitchFamily="34" charset="0"/>
              </a:rPr>
              <a:t>(continued)</a:t>
            </a:r>
            <a:br>
              <a:rPr lang="en-US" sz="4400" dirty="0">
                <a:solidFill>
                  <a:srgbClr val="0070C0"/>
                </a:solidFill>
                <a:effectLst/>
                <a:uFill>
                  <a:solidFill>
                    <a:srgbClr val="000000"/>
                  </a:solidFill>
                </a:uFill>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98A1ED58-22B4-457C-A812-D579B62E5214}"/>
              </a:ext>
            </a:extLst>
          </p:cNvPr>
          <p:cNvSpPr>
            <a:spLocks noGrp="1"/>
          </p:cNvSpPr>
          <p:nvPr>
            <p:ph sz="half" idx="1"/>
          </p:nvPr>
        </p:nvSpPr>
        <p:spPr>
          <a:xfrm>
            <a:off x="838200" y="1183907"/>
            <a:ext cx="5181600" cy="5188318"/>
          </a:xfrm>
        </p:spPr>
        <p:txBody>
          <a:bodyPr>
            <a:normAutofit/>
          </a:bodyPr>
          <a:lstStyle/>
          <a:p>
            <a:pPr marL="0" indent="0" algn="ctr">
              <a:lnSpc>
                <a:spcPct val="120000"/>
              </a:lnSpc>
              <a:buNone/>
            </a:pPr>
            <a:r>
              <a:rPr lang="en-US" sz="2400" b="1" dirty="0">
                <a:latin typeface="Arial" panose="020B0604020202020204" pitchFamily="34" charset="0"/>
                <a:cs typeface="Arial" panose="020B0604020202020204" pitchFamily="34" charset="0"/>
              </a:rPr>
              <a:t>Big SIR</a:t>
            </a:r>
          </a:p>
          <a:p>
            <a:pPr marL="457200" lvl="1" indent="0">
              <a:lnSpc>
                <a:spcPct val="107000"/>
              </a:lnSpc>
              <a:spcBef>
                <a:spcPts val="0"/>
              </a:spcBef>
              <a:buNone/>
            </a:pPr>
            <a:r>
              <a:rPr lang="en-US" sz="1400" dirty="0">
                <a:solidFill>
                  <a:srgbClr val="000000"/>
                </a:solidFill>
                <a:effectLst/>
                <a:uFill>
                  <a:solidFill>
                    <a:srgbClr val="000000"/>
                  </a:solidFill>
                </a:uFill>
                <a:latin typeface="Arial" panose="020B0604020202020204" pitchFamily="34" charset="0"/>
                <a:ea typeface="Calibri" panose="020F0502020204030204" pitchFamily="34" charset="0"/>
              </a:rPr>
              <a:t>		</a:t>
            </a: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Be aware of and oversee the 		work of each BEC Officer, 			Director and Chairmen.  </a:t>
            </a:r>
            <a:r>
              <a:rPr lang="en-US" sz="1800" dirty="0">
                <a:solidFill>
                  <a:srgbClr val="000000"/>
                </a:solidFill>
                <a:uFill>
                  <a:solidFill>
                    <a:srgbClr val="000000"/>
                  </a:solidFill>
                </a:uFill>
                <a:latin typeface="Arial" panose="020B0604020202020204" pitchFamily="34" charset="0"/>
                <a:ea typeface="Calibri" panose="020F0502020204030204" pitchFamily="34" charset="0"/>
              </a:rPr>
              <a:t>    </a:t>
            </a: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Maintain regular and frequent communication with them.  You are an ex-officio member of all committees with the exception of the Nominating and Travel Committees which you are not permitted to serve on by rule.</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0" marR="0" indent="0">
              <a:lnSpc>
                <a:spcPct val="107000"/>
              </a:lnSpc>
              <a:spcBef>
                <a:spcPts val="0"/>
              </a:spcBef>
              <a:spcAft>
                <a:spcPts val="0"/>
              </a:spcAft>
              <a:buNone/>
            </a:pPr>
            <a:endPar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Following your election to Big SIR, and </a:t>
            </a:r>
            <a:r>
              <a:rPr lang="en-US" sz="1800" b="1" dirty="0">
                <a:solidFill>
                  <a:srgbClr val="000000"/>
                </a:solidFill>
                <a:effectLst/>
                <a:uFill>
                  <a:solidFill>
                    <a:srgbClr val="000000"/>
                  </a:solidFill>
                </a:uFill>
                <a:latin typeface="Arial" panose="020B0604020202020204" pitchFamily="34" charset="0"/>
                <a:ea typeface="Calibri" panose="020F0502020204030204" pitchFamily="34" charset="0"/>
              </a:rPr>
              <a:t>before your year starts</a:t>
            </a: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 establish an Auditing Committee and a Nominating Committee.</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0" marR="0" indent="0">
              <a:lnSpc>
                <a:spcPct val="107000"/>
              </a:lnSpc>
              <a:spcBef>
                <a:spcPts val="0"/>
              </a:spcBef>
              <a:spcAft>
                <a:spcPts val="0"/>
              </a:spcAft>
              <a:buNone/>
            </a:pPr>
            <a:endParaRPr lang="en-US" sz="2400"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a:lnSpc>
                <a:spcPct val="107000"/>
              </a:lnSpc>
              <a:spcBef>
                <a:spcPts val="0"/>
              </a:spcBef>
            </a:pPr>
            <a:endParaRPr lang="en-US" sz="2100"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sp>
        <p:nvSpPr>
          <p:cNvPr id="4" name="Content Placeholder 3">
            <a:extLst>
              <a:ext uri="{FF2B5EF4-FFF2-40B4-BE49-F238E27FC236}">
                <a16:creationId xmlns:a16="http://schemas.microsoft.com/office/drawing/2014/main" id="{B9513869-8C51-4C55-B32C-A75D622B583E}"/>
              </a:ext>
            </a:extLst>
          </p:cNvPr>
          <p:cNvSpPr>
            <a:spLocks noGrp="1"/>
          </p:cNvSpPr>
          <p:nvPr>
            <p:ph sz="half" idx="2"/>
          </p:nvPr>
        </p:nvSpPr>
        <p:spPr>
          <a:xfrm>
            <a:off x="6172200" y="1183907"/>
            <a:ext cx="5181600" cy="4993056"/>
          </a:xfrm>
        </p:spPr>
        <p:txBody>
          <a:bodyPr>
            <a:normAutofit/>
          </a:bodyPr>
          <a:lstStyle/>
          <a:p>
            <a:pPr marL="0" indent="0" algn="ctr">
              <a:lnSpc>
                <a:spcPct val="120000"/>
              </a:lnSpc>
              <a:buNone/>
            </a:pPr>
            <a:r>
              <a:rPr lang="en-US" sz="2400" b="1" dirty="0">
                <a:latin typeface="Arial" panose="020B0604020202020204" pitchFamily="34" charset="0"/>
                <a:cs typeface="Arial" panose="020B0604020202020204" pitchFamily="34" charset="0"/>
              </a:rPr>
              <a:t>Little SIR</a:t>
            </a:r>
          </a:p>
          <a:p>
            <a:r>
              <a:rPr lang="en-US" sz="1800" dirty="0">
                <a:latin typeface="Arial" panose="020B0604020202020204" pitchFamily="34" charset="0"/>
                <a:cs typeface="Arial" panose="020B0604020202020204" pitchFamily="34" charset="0"/>
              </a:rPr>
              <a:t>Support all of the affairs of the Big SIR and the Branch in accordance with SIR by-laws, rules, policies, procedures, and Branch regulations.</a:t>
            </a:r>
          </a:p>
          <a:p>
            <a:r>
              <a:rPr lang="en-US" sz="1800" dirty="0">
                <a:latin typeface="Arial" panose="020B0604020202020204" pitchFamily="34" charset="0"/>
                <a:cs typeface="Arial" panose="020B0604020202020204" pitchFamily="34" charset="0"/>
              </a:rPr>
              <a:t>The Little SIR arranges for and ensures that a monthly guest speaker is scheduled and the bio-information communicated in advance to the BEC, Publicity Chairman, and the Newsletter Editor.  The Little SIR chairs and hosts Branch Special Events.</a:t>
            </a:r>
          </a:p>
          <a:p>
            <a:r>
              <a:rPr lang="en-US" sz="1800" dirty="0">
                <a:latin typeface="Arial" panose="020B0604020202020204" pitchFamily="34" charset="0"/>
                <a:cs typeface="Arial" panose="020B0604020202020204" pitchFamily="34" charset="0"/>
              </a:rPr>
              <a:t>The Little SIR introduces guest speakers at luncheon meetings.  He provides a certificate of appreciation or a token of thanks to the speaker.</a:t>
            </a:r>
          </a:p>
        </p:txBody>
      </p:sp>
      <p:pic>
        <p:nvPicPr>
          <p:cNvPr id="9" name="Picture 8">
            <a:extLst>
              <a:ext uri="{FF2B5EF4-FFF2-40B4-BE49-F238E27FC236}">
                <a16:creationId xmlns:a16="http://schemas.microsoft.com/office/drawing/2014/main" id="{69CEA422-D20A-4E5B-8E1B-4981AB0BFF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7346" y="1379220"/>
            <a:ext cx="1027096" cy="1027096"/>
          </a:xfrm>
          <a:prstGeom prst="rect">
            <a:avLst/>
          </a:prstGeom>
        </p:spPr>
      </p:pic>
    </p:spTree>
    <p:extLst>
      <p:ext uri="{BB962C8B-B14F-4D97-AF65-F5344CB8AC3E}">
        <p14:creationId xmlns:p14="http://schemas.microsoft.com/office/powerpoint/2010/main" val="250789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35558-F920-4E94-AB79-A5382EB74B08}"/>
              </a:ext>
            </a:extLst>
          </p:cNvPr>
          <p:cNvSpPr>
            <a:spLocks noGrp="1"/>
          </p:cNvSpPr>
          <p:nvPr>
            <p:ph type="title"/>
          </p:nvPr>
        </p:nvSpPr>
        <p:spPr>
          <a:xfrm>
            <a:off x="838200" y="365125"/>
            <a:ext cx="10515600" cy="578151"/>
          </a:xfrm>
        </p:spPr>
        <p:txBody>
          <a:bodyPr>
            <a:normAutofit/>
          </a:bodyPr>
          <a:lstStyle/>
          <a:p>
            <a:pPr algn="ctr"/>
            <a:r>
              <a:rPr lang="en-US" sz="2400" b="1" dirty="0">
                <a:solidFill>
                  <a:srgbClr val="0070C0"/>
                </a:solidFill>
                <a:effectLst/>
                <a:uFill>
                  <a:solidFill>
                    <a:srgbClr val="000000"/>
                  </a:solidFill>
                </a:uFill>
                <a:latin typeface="Arial" panose="020B0604020202020204" pitchFamily="34" charset="0"/>
                <a:ea typeface="Calibri" panose="020F0502020204030204" pitchFamily="34" charset="0"/>
              </a:rPr>
              <a:t>Primary Duties of the Big SIR and Little SIR </a:t>
            </a:r>
            <a:r>
              <a:rPr lang="en-US" sz="2400" b="1" dirty="0">
                <a:effectLst/>
                <a:uFill>
                  <a:solidFill>
                    <a:srgbClr val="000000"/>
                  </a:solidFill>
                </a:uFill>
                <a:latin typeface="Arial" panose="020B0604020202020204" pitchFamily="34" charset="0"/>
                <a:ea typeface="Calibri" panose="020F0502020204030204" pitchFamily="34" charset="0"/>
              </a:rPr>
              <a:t>(continued)</a:t>
            </a:r>
            <a:endParaRPr lang="en-US" sz="2400" dirty="0"/>
          </a:p>
        </p:txBody>
      </p:sp>
      <p:sp>
        <p:nvSpPr>
          <p:cNvPr id="3" name="Content Placeholder 2">
            <a:extLst>
              <a:ext uri="{FF2B5EF4-FFF2-40B4-BE49-F238E27FC236}">
                <a16:creationId xmlns:a16="http://schemas.microsoft.com/office/drawing/2014/main" id="{9844CFE3-B271-4B46-B3C8-7A3296D9C093}"/>
              </a:ext>
            </a:extLst>
          </p:cNvPr>
          <p:cNvSpPr>
            <a:spLocks noGrp="1"/>
          </p:cNvSpPr>
          <p:nvPr>
            <p:ph sz="half" idx="1"/>
          </p:nvPr>
        </p:nvSpPr>
        <p:spPr>
          <a:xfrm>
            <a:off x="838200" y="1183907"/>
            <a:ext cx="5181600" cy="4993056"/>
          </a:xfrm>
        </p:spPr>
        <p:txBody>
          <a:bodyPr>
            <a:normAutofit/>
          </a:bodyPr>
          <a:lstStyle/>
          <a:p>
            <a:pPr marL="0" indent="0" algn="ctr">
              <a:buNone/>
            </a:pPr>
            <a:r>
              <a:rPr lang="en-US" sz="2400" b="1" dirty="0">
                <a:solidFill>
                  <a:srgbClr val="000000"/>
                </a:solidFill>
                <a:effectLst/>
                <a:uFill>
                  <a:solidFill>
                    <a:srgbClr val="000000"/>
                  </a:solidFill>
                </a:uFill>
                <a:latin typeface="Arial" panose="020B0604020202020204" pitchFamily="34" charset="0"/>
                <a:ea typeface="Calibri" panose="020F0502020204030204" pitchFamily="34" charset="0"/>
              </a:rPr>
              <a:t>Big SIR</a:t>
            </a:r>
            <a:endParaRPr lang="en-US" sz="2400" b="1" dirty="0">
              <a:solidFill>
                <a:srgbClr val="000000"/>
              </a:solidFill>
              <a:uFill>
                <a:solidFill>
                  <a:srgbClr val="000000"/>
                </a:solidFill>
              </a:uFill>
              <a:latin typeface="Arial" panose="020B0604020202020204" pitchFamily="34" charset="0"/>
              <a:ea typeface="Calibri" panose="020F0502020204030204" pitchFamily="34" charset="0"/>
            </a:endParaRP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Big SIR represents his Branch at the SIR Annual Meeting of the Members of the Corporation.  The Big SIR shall vote on propositions to amend Branch and Corporate Bylaws as well as voting in the election of Corporate (State) Officers.   The Big SIR executes documents or other instruments authorized by the State Board.</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Big SIR is a member of his Area’s Election Committee.  He submits names of candidates for Area Representative as developed by the BEC and votes on behalf of his Branch in such elections.</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Promote the development and training of Branch Officers, Directors, and Chairmen and </a:t>
            </a:r>
            <a:r>
              <a:rPr lang="en-US" sz="1800" dirty="0">
                <a:solidFill>
                  <a:srgbClr val="000000"/>
                </a:solidFill>
                <a:uFill>
                  <a:solidFill>
                    <a:srgbClr val="000000"/>
                  </a:solidFill>
                </a:uFill>
                <a:latin typeface="Arial" panose="020B0604020202020204" pitchFamily="34" charset="0"/>
                <a:ea typeface="Calibri" panose="020F0502020204030204" pitchFamily="34" charset="0"/>
              </a:rPr>
              <a:t>being a</a:t>
            </a: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 part of the Branch succession plan.</a:t>
            </a:r>
          </a:p>
          <a:p>
            <a:pPr marL="0" indent="0">
              <a:buNone/>
            </a:pPr>
            <a:endParaRPr lang="en-US" sz="1800"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656F8EEB-DB13-4DF9-BB24-EA427320299B}"/>
              </a:ext>
            </a:extLst>
          </p:cNvPr>
          <p:cNvSpPr>
            <a:spLocks noGrp="1"/>
          </p:cNvSpPr>
          <p:nvPr>
            <p:ph sz="half" idx="2"/>
          </p:nvPr>
        </p:nvSpPr>
        <p:spPr>
          <a:xfrm>
            <a:off x="6172200" y="1183907"/>
            <a:ext cx="5181600" cy="4993056"/>
          </a:xfrm>
        </p:spPr>
        <p:txBody>
          <a:bodyPr>
            <a:normAutofit/>
          </a:bodyPr>
          <a:lstStyle/>
          <a:p>
            <a:pPr marL="0" indent="0" algn="ctr">
              <a:buNone/>
            </a:pPr>
            <a:r>
              <a:rPr lang="en-US" sz="2400" b="1" dirty="0">
                <a:solidFill>
                  <a:srgbClr val="000000"/>
                </a:solidFill>
                <a:effectLst/>
                <a:uFill>
                  <a:solidFill>
                    <a:srgbClr val="000000"/>
                  </a:solidFill>
                </a:uFill>
                <a:latin typeface="Arial" panose="020B0604020202020204" pitchFamily="34" charset="0"/>
                <a:ea typeface="Calibri" panose="020F0502020204030204" pitchFamily="34" charset="0"/>
              </a:rPr>
              <a:t>Little SIR</a:t>
            </a: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Little SIR, with the Big SIR, attends the SIR Annual Meeting of the Members of the Corporation but does not have voting rights.</a:t>
            </a: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Little SIR is a member of his Area’s Election Committee.  He submits names of candidates for Area Representative as developed by the BEC and votes on behalf of his Branch in such elections.</a:t>
            </a:r>
            <a:endParaRPr lang="en-US" sz="1800" dirty="0">
              <a:solidFill>
                <a:srgbClr val="000000"/>
              </a:solidFill>
              <a:effectLst/>
              <a:uFill>
                <a:solidFill>
                  <a:srgbClr val="000000"/>
                </a:solidFill>
              </a:uFill>
              <a:latin typeface="Calibri" panose="020F0502020204030204" pitchFamily="34" charset="0"/>
              <a:ea typeface="Calibri" panose="020F0502020204030204" pitchFamily="34" charset="0"/>
            </a:endParaRP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Assist in the development and training of Branch Officers, Directors, and Chairmen and </a:t>
            </a:r>
            <a:r>
              <a:rPr lang="en-US" sz="1800" dirty="0">
                <a:solidFill>
                  <a:srgbClr val="000000"/>
                </a:solidFill>
                <a:uFill>
                  <a:solidFill>
                    <a:srgbClr val="000000"/>
                  </a:solidFill>
                </a:uFill>
                <a:latin typeface="Arial" panose="020B0604020202020204" pitchFamily="34" charset="0"/>
                <a:ea typeface="Calibri" panose="020F0502020204030204" pitchFamily="34" charset="0"/>
              </a:rPr>
              <a:t>being a</a:t>
            </a: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 part of the Branch succession plan.</a:t>
            </a: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6593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F842C-123F-4D2E-A974-0D54A3C1C06E}"/>
              </a:ext>
            </a:extLst>
          </p:cNvPr>
          <p:cNvSpPr>
            <a:spLocks noGrp="1"/>
          </p:cNvSpPr>
          <p:nvPr>
            <p:ph type="title"/>
          </p:nvPr>
        </p:nvSpPr>
        <p:spPr>
          <a:xfrm>
            <a:off x="838200" y="365125"/>
            <a:ext cx="10515600" cy="732155"/>
          </a:xfrm>
        </p:spPr>
        <p:txBody>
          <a:bodyPr>
            <a:normAutofit/>
          </a:bodyPr>
          <a:lstStyle/>
          <a:p>
            <a:pPr algn="ctr"/>
            <a:r>
              <a:rPr lang="en-US" sz="2400" b="1" dirty="0">
                <a:solidFill>
                  <a:srgbClr val="0070C0"/>
                </a:solidFill>
                <a:effectLst/>
                <a:uFill>
                  <a:solidFill>
                    <a:srgbClr val="000000"/>
                  </a:solidFill>
                </a:uFill>
                <a:latin typeface="Arial" panose="020B0604020202020204" pitchFamily="34" charset="0"/>
                <a:ea typeface="Calibri" panose="020F0502020204030204" pitchFamily="34" charset="0"/>
              </a:rPr>
              <a:t>Primary Duties of the Big SIR and Little SIR </a:t>
            </a:r>
            <a:r>
              <a:rPr lang="en-US" sz="2400" b="1" dirty="0">
                <a:effectLst/>
                <a:uFill>
                  <a:solidFill>
                    <a:srgbClr val="000000"/>
                  </a:solidFill>
                </a:uFill>
                <a:latin typeface="Arial" panose="020B0604020202020204" pitchFamily="34" charset="0"/>
                <a:ea typeface="Calibri" panose="020F0502020204030204" pitchFamily="34" charset="0"/>
              </a:rPr>
              <a:t>(continued)</a:t>
            </a:r>
            <a:endParaRPr lang="en-US" sz="2400" dirty="0"/>
          </a:p>
        </p:txBody>
      </p:sp>
      <p:sp>
        <p:nvSpPr>
          <p:cNvPr id="3" name="Content Placeholder 2">
            <a:extLst>
              <a:ext uri="{FF2B5EF4-FFF2-40B4-BE49-F238E27FC236}">
                <a16:creationId xmlns:a16="http://schemas.microsoft.com/office/drawing/2014/main" id="{46448EFE-2F7B-4B05-BB0B-3FA320BFA283}"/>
              </a:ext>
            </a:extLst>
          </p:cNvPr>
          <p:cNvSpPr>
            <a:spLocks noGrp="1"/>
          </p:cNvSpPr>
          <p:nvPr>
            <p:ph sz="half" idx="1"/>
          </p:nvPr>
        </p:nvSpPr>
        <p:spPr>
          <a:xfrm>
            <a:off x="838200" y="1260909"/>
            <a:ext cx="5181600" cy="4916054"/>
          </a:xfrm>
        </p:spPr>
        <p:txBody>
          <a:bodyPr>
            <a:normAutofit/>
          </a:bodyPr>
          <a:lstStyle/>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Big SIR shall emphasize and promote the execution of RAMP.</a:t>
            </a:r>
          </a:p>
          <a:p>
            <a:pPr marL="457200" lvl="1" indent="0">
              <a:buNone/>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(Recruiting, Activities, Member Relations, and Publicity / Image).</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Big SIR should be familiar with accessing the </a:t>
            </a:r>
            <a:r>
              <a:rPr lang="en-US" sz="1800" dirty="0">
                <a:solidFill>
                  <a:srgbClr val="0070C0"/>
                </a:solidFill>
                <a:effectLst/>
                <a:uFill>
                  <a:solidFill>
                    <a:srgbClr val="000000"/>
                  </a:solidFill>
                </a:uFill>
                <a:latin typeface="Arial" panose="020B0604020202020204" pitchFamily="34" charset="0"/>
                <a:ea typeface="Calibri" panose="020F0502020204030204" pitchFamily="34" charset="0"/>
              </a:rPr>
              <a:t>sirinc.org </a:t>
            </a: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website and the benefits of the vast amounts of information available to Branches.</a:t>
            </a:r>
            <a:r>
              <a:rPr lang="en-US" sz="1200" dirty="0">
                <a:solidFill>
                  <a:srgbClr val="000000"/>
                </a:solidFill>
                <a:uFill>
                  <a:solidFill>
                    <a:srgbClr val="000000"/>
                  </a:solidFill>
                </a:uFill>
                <a:latin typeface="Calibri" panose="020F0502020204030204" pitchFamily="34" charset="0"/>
                <a:ea typeface="Calibri" panose="020F0502020204030204" pitchFamily="34" charset="0"/>
              </a:rPr>
              <a:t> </a:t>
            </a: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Big SIR should also make himself familiar with the SIR bylaws, policies, procedures, rules, and guidelines as to how they apply to running his Branch.</a:t>
            </a: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Big SIR shall abide by and follow the Annual SIR Schedule of Branch Operations. </a:t>
            </a: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The Big SIR authors a monthly article for the Branch newsletter covering items of interest to Branch members and special recognitions, etc.</a:t>
            </a:r>
          </a:p>
          <a:p>
            <a:endParaRPr lang="en-US" sz="1800" dirty="0"/>
          </a:p>
        </p:txBody>
      </p:sp>
      <p:sp>
        <p:nvSpPr>
          <p:cNvPr id="4" name="Content Placeholder 3">
            <a:extLst>
              <a:ext uri="{FF2B5EF4-FFF2-40B4-BE49-F238E27FC236}">
                <a16:creationId xmlns:a16="http://schemas.microsoft.com/office/drawing/2014/main" id="{22D19D18-A06B-427E-A6F8-41816153A65B}"/>
              </a:ext>
            </a:extLst>
          </p:cNvPr>
          <p:cNvSpPr>
            <a:spLocks noGrp="1"/>
          </p:cNvSpPr>
          <p:nvPr>
            <p:ph sz="half" idx="2"/>
          </p:nvPr>
        </p:nvSpPr>
        <p:spPr>
          <a:xfrm>
            <a:off x="6172200" y="1260909"/>
            <a:ext cx="5181600" cy="4916054"/>
          </a:xfrm>
        </p:spPr>
        <p:txBody>
          <a:bodyPr>
            <a:normAutofit/>
          </a:bodyPr>
          <a:lstStyle/>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Little SIR shall assist the Big SIR in  emphasizing and promoting the execution of RAMP.</a:t>
            </a:r>
          </a:p>
          <a:p>
            <a:pPr marL="457200" lvl="1" indent="0">
              <a:buNone/>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rPr>
              <a:t>(Recruiting, Activities, Member Relations, and Publicity / Image).</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endParaRP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Little SIR should be familiar with accessing the </a:t>
            </a:r>
            <a:r>
              <a:rPr lang="en-US" sz="1800" dirty="0">
                <a:solidFill>
                  <a:srgbClr val="0070C0"/>
                </a:solidFill>
                <a:effectLst/>
                <a:uFill>
                  <a:solidFill>
                    <a:srgbClr val="000000"/>
                  </a:solidFill>
                </a:uFill>
                <a:latin typeface="Arial" panose="020B0604020202020204" pitchFamily="34" charset="0"/>
                <a:ea typeface="Calibri" panose="020F0502020204030204" pitchFamily="34" charset="0"/>
              </a:rPr>
              <a:t>sirinc.org </a:t>
            </a: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website and the benefits of the vast amounts of information available to Branches.</a:t>
            </a:r>
            <a:r>
              <a:rPr lang="en-US" sz="1200" dirty="0">
                <a:solidFill>
                  <a:srgbClr val="000000"/>
                </a:solidFill>
                <a:uFill>
                  <a:solidFill>
                    <a:srgbClr val="000000"/>
                  </a:solidFill>
                </a:uFill>
                <a:latin typeface="Calibri" panose="020F0502020204030204" pitchFamily="34" charset="0"/>
                <a:ea typeface="Calibri" panose="020F0502020204030204" pitchFamily="34" charset="0"/>
              </a:rPr>
              <a:t> </a:t>
            </a:r>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Little SIR should also make himself familiar with the SIR bylaws, policies, procedures, rules, and guidelines as to how they apply to running his Branch.</a:t>
            </a: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rPr>
              <a:t>The Little SIR shall abide by and follow the Annual SIR Schedule of Branch Operations. </a:t>
            </a:r>
          </a:p>
          <a:p>
            <a:r>
              <a:rPr lang="en-US" sz="1800" dirty="0">
                <a:solidFill>
                  <a:srgbClr val="000000"/>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The Little SIR authors a monthly article for the Branch newsletter covering items of interest to Branch members upcoming events, guest speakers, etc.</a:t>
            </a:r>
          </a:p>
          <a:p>
            <a:endParaRPr lang="en-US" sz="1800" dirty="0"/>
          </a:p>
        </p:txBody>
      </p:sp>
    </p:spTree>
    <p:extLst>
      <p:ext uri="{BB962C8B-B14F-4D97-AF65-F5344CB8AC3E}">
        <p14:creationId xmlns:p14="http://schemas.microsoft.com/office/powerpoint/2010/main" val="3174009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779</TotalTime>
  <Words>4265</Words>
  <Application>Microsoft Office PowerPoint</Application>
  <PresentationFormat>Widescreen</PresentationFormat>
  <Paragraphs>366</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Symbol</vt:lpstr>
      <vt:lpstr>Wingdings</vt:lpstr>
      <vt:lpstr>Office Theme</vt:lpstr>
      <vt:lpstr>Leadership  Training</vt:lpstr>
      <vt:lpstr>SIR Mission Statement, Vision, and Expectations</vt:lpstr>
      <vt:lpstr>Today’s Session on the Positions of Big SIR and Little SIR has been prepared with the following Goals in mind: </vt:lpstr>
      <vt:lpstr>PowerPoint Presentation</vt:lpstr>
      <vt:lpstr> Primary Duties of the Big SIR and Little SIR </vt:lpstr>
      <vt:lpstr> Primary Duties of the Big SIR and Little SIR (continued) </vt:lpstr>
      <vt:lpstr> Primary Duties of the Big SIR and Little SIR (continued) </vt:lpstr>
      <vt:lpstr>Primary Duties of the Big SIR and Little SIR (continued)</vt:lpstr>
      <vt:lpstr>Primary Duties of the Big SIR and Little SIR (continued)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Summit II</dc:title>
  <dc:creator>james walton</dc:creator>
  <cp:lastModifiedBy>james walton</cp:lastModifiedBy>
  <cp:revision>242</cp:revision>
  <cp:lastPrinted>2021-10-21T18:12:05Z</cp:lastPrinted>
  <dcterms:created xsi:type="dcterms:W3CDTF">2021-10-17T15:12:18Z</dcterms:created>
  <dcterms:modified xsi:type="dcterms:W3CDTF">2024-11-27T17:00:19Z</dcterms:modified>
</cp:coreProperties>
</file>