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3" r:id="rId3"/>
  </p:sldIdLst>
  <p:sldSz cx="9144000" cy="6858000" type="screen4x3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1051" y="-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7" d="100"/>
          <a:sy n="107" d="100"/>
        </p:scale>
        <p:origin x="109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01B75-467C-4EAD-89A1-DB460F7B7DD0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5625" y="887413"/>
            <a:ext cx="3197225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10" y="3417932"/>
            <a:ext cx="7512459" cy="27970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1"/>
            <a:ext cx="4068899" cy="355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1"/>
            <a:ext cx="4068899" cy="355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C7503-147E-4B14-9C02-52C87DF95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6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1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2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9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2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6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7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4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DCFE-B7DC-4354-9518-8A11C078096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0EBB-A0F3-4534-AD7E-0C09192B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3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jpg"/><Relationship Id="rId2" Type="http://schemas.openxmlformats.org/officeDocument/2006/relationships/hyperlink" Target="http://www.sirinc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https://commons.wikimedia.org/wiki/File:NorCal_Counties_Map.jpg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ixabay.com/en/communication-bridge-people-life-73331/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BAC2843-6351-499A-8F9D-BC61BB5EEE5C}"/>
              </a:ext>
            </a:extLst>
          </p:cNvPr>
          <p:cNvSpPr txBox="1"/>
          <p:nvPr/>
        </p:nvSpPr>
        <p:spPr>
          <a:xfrm>
            <a:off x="6435642" y="243841"/>
            <a:ext cx="2812866" cy="6400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A Social Organization</a:t>
            </a:r>
          </a:p>
          <a:p>
            <a:pPr algn="ctr"/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for Men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dirty="0">
                <a:cs typeface="Leelawadee" panose="020B0502040204020203" pitchFamily="34" charset="-34"/>
              </a:rPr>
              <a:t>Live longer and happier with good friends while enjoying fun activities</a:t>
            </a:r>
            <a:endParaRPr lang="en-US" sz="1200" dirty="0"/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6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There is nothing else like SIR </a:t>
            </a:r>
          </a:p>
          <a:p>
            <a:pPr algn="ctr"/>
            <a:r>
              <a:rPr lang="en-US" sz="9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</a:p>
          <a:p>
            <a:pPr algn="ctr"/>
            <a:r>
              <a:rPr lang="en-US" sz="1400" dirty="0">
                <a:latin typeface="Leelawadee" panose="020B0502040204020203" pitchFamily="34" charset="-34"/>
                <a:cs typeface="Leelawadee" panose="020B0502040204020203" pitchFamily="34" charset="-34"/>
              </a:rPr>
              <a:t>Friendship, activities, physical, mental and social involvement and the opportunity to increase one's quality of life</a:t>
            </a:r>
          </a:p>
          <a:p>
            <a:pPr algn="ctr"/>
            <a:endParaRPr lang="en-US" sz="1400" dirty="0">
              <a:cs typeface="Leelawadee" panose="020B0502040204020203" pitchFamily="34" charset="-34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75FCFE0-9D28-4E76-8C15-30BCF52905DD}"/>
              </a:ext>
            </a:extLst>
          </p:cNvPr>
          <p:cNvSpPr txBox="1"/>
          <p:nvPr/>
        </p:nvSpPr>
        <p:spPr>
          <a:xfrm>
            <a:off x="3119684" y="243842"/>
            <a:ext cx="2962635" cy="64007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How to Contact Us</a:t>
            </a:r>
          </a:p>
          <a:p>
            <a:pPr algn="ctr"/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Visit </a:t>
            </a:r>
            <a:r>
              <a:rPr lang="en-US" sz="1200" dirty="0" err="1">
                <a:latin typeface="Leelawadee" panose="020B0502040204020203" pitchFamily="34" charset="-34"/>
                <a:cs typeface="Leelawadee" panose="020B0502040204020203" pitchFamily="34" charset="-34"/>
                <a:hlinkClick r:id="rId2"/>
              </a:rPr>
              <a:t>sirinc.org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  <a:hlinkClick r:id="rId2"/>
              </a:rPr>
              <a:t> 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for  a listing of well over 100 local branches, </a:t>
            </a:r>
          </a:p>
          <a:p>
            <a:pPr algn="ctr"/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Branch </a:t>
            </a:r>
            <a:r>
              <a:rPr lang="en-US" sz="1200" u="sng" dirty="0">
                <a:latin typeface="Leelawadee" panose="020B0502040204020203" pitchFamily="34" charset="-34"/>
                <a:cs typeface="Leelawadee" panose="020B0502040204020203" pitchFamily="34" charset="-34"/>
              </a:rPr>
              <a:t>		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is in your area.  </a:t>
            </a: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Email</a:t>
            </a:r>
            <a:r>
              <a:rPr lang="en-US" sz="1200" u="sng" dirty="0">
                <a:latin typeface="Leelawadee" panose="020B0502040204020203" pitchFamily="34" charset="-34"/>
                <a:cs typeface="Leelawadee" panose="020B0502040204020203" pitchFamily="34" charset="-34"/>
              </a:rPr>
              <a:t>						</a:t>
            </a:r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r>
              <a:rPr lang="en-US" sz="1200" u="sng" dirty="0">
                <a:latin typeface="Leelawadee" panose="020B0502040204020203" pitchFamily="34" charset="-34"/>
                <a:cs typeface="Leelawadee" panose="020B0502040204020203" pitchFamily="34" charset="-34"/>
              </a:rPr>
              <a:t>					</a:t>
            </a:r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Phone</a:t>
            </a:r>
            <a:r>
              <a:rPr lang="en-US" sz="1200" u="sng" dirty="0">
                <a:latin typeface="Leelawadee" panose="020B0502040204020203" pitchFamily="34" charset="-34"/>
                <a:cs typeface="Leelawadee" panose="020B0502040204020203" pitchFamily="34" charset="-34"/>
              </a:rPr>
              <a:t>						</a:t>
            </a:r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Other questions?   </a:t>
            </a:r>
          </a:p>
          <a:p>
            <a:pPr algn="ctr"/>
            <a:endParaRPr lang="en-US" sz="8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Visit  </a:t>
            </a:r>
            <a:r>
              <a:rPr lang="en-US" sz="1200" dirty="0" err="1">
                <a:latin typeface="Leelawadee" panose="020B0502040204020203" pitchFamily="34" charset="-34"/>
                <a:cs typeface="Leelawadee" panose="020B0502040204020203" pitchFamily="34" charset="-34"/>
                <a:hlinkClick r:id="rId2"/>
              </a:rPr>
              <a:t>www.sirinc.org</a:t>
            </a:r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dirty="0"/>
              <a:t>And use the Email Questions or Comment Link at the bottom of the first page and  we will get back to you as soon as we can</a:t>
            </a:r>
            <a:r>
              <a:rPr lang="en-US" sz="1200" dirty="0"/>
              <a:t>.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We  hope you will contact us and visit a meeting near you soon</a:t>
            </a: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441894-10CA-4BEF-B046-A8A1456B237F}"/>
              </a:ext>
            </a:extLst>
          </p:cNvPr>
          <p:cNvSpPr txBox="1"/>
          <p:nvPr/>
        </p:nvSpPr>
        <p:spPr>
          <a:xfrm>
            <a:off x="-84385" y="243841"/>
            <a:ext cx="2910177" cy="63166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Activities</a:t>
            </a:r>
          </a:p>
          <a:p>
            <a:pPr algn="ctr"/>
            <a:endParaRPr lang="en-US" sz="8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altLang="en-US" sz="14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Live Longer- Live Healthier</a:t>
            </a:r>
          </a:p>
          <a:p>
            <a:pPr algn="ctr"/>
            <a:r>
              <a:rPr lang="en-US" altLang="en-US" sz="14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Studies show you have a 70% less chance of developing cognitive disorders if you have an active social life </a:t>
            </a:r>
          </a:p>
          <a:p>
            <a:pPr algn="ctr"/>
            <a:endParaRPr lang="en-US" sz="9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Activities Available</a:t>
            </a: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Through Local Chapters  </a:t>
            </a: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May Include …</a:t>
            </a:r>
          </a:p>
          <a:p>
            <a:pPr algn="ctr"/>
            <a:endParaRPr lang="en-US" sz="14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Golf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Bowling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Bridge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Poker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Cribbage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Dining Out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Interest Groups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Dominoes</a:t>
            </a:r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Barbeques</a:t>
            </a: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/>
            </a:r>
            <a:b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</a:br>
            <a:endParaRPr lang="en-US" altLang="en-US" sz="800" dirty="0">
              <a:solidFill>
                <a:srgbClr val="000000"/>
              </a:solidFill>
              <a:latin typeface="Leelawadee" panose="020B0502040204020203" pitchFamily="34" charset="-34"/>
              <a:ea typeface="Tahoma" panose="020B0604030504040204" pitchFamily="34" charset="0"/>
              <a:cs typeface="Leelawadee" panose="020B0502040204020203" pitchFamily="34" charset="-34"/>
            </a:endParaRP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Many of these Activities are Coed</a:t>
            </a: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000000"/>
              </a:solidFill>
              <a:latin typeface="Leelawadee" panose="020B0502040204020203" pitchFamily="34" charset="-34"/>
              <a:ea typeface="Tahoma" panose="020B0604030504040204" pitchFamily="34" charset="0"/>
              <a:cs typeface="Leelawadee" panose="020B0502040204020203" pitchFamily="34" charset="-34"/>
            </a:endParaRP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What interests YOU?</a:t>
            </a:r>
          </a:p>
          <a:p>
            <a:pPr lvl="0" defTabSz="914400" eaLnBrk="0" fontAlgn="base" hangingPunct="0"/>
            <a:endParaRPr lang="en-US" altLang="en-US" sz="1200" dirty="0">
              <a:latin typeface="Leelawadee" panose="020B0502040204020203" pitchFamily="34" charset="-34"/>
              <a:ea typeface="Times New Roman" panose="02020603050405020304" pitchFamily="18" charset="0"/>
              <a:cs typeface="Leelawadee" panose="020B0502040204020203" pitchFamily="34" charset="-34"/>
            </a:endParaRPr>
          </a:p>
          <a:p>
            <a:pPr lvl="0" defTabSz="914400" eaLnBrk="0" fontAlgn="base" hangingPunct="0"/>
            <a:r>
              <a:rPr lang="en-US" altLang="en-US" sz="1400" b="1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What we DON’T do </a:t>
            </a:r>
            <a:r>
              <a:rPr lang="en-US" altLang="en-US" sz="14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… 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 We don’t raise money;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  We don’t have a political agenda;</a:t>
            </a:r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  We don’t have a religious  orientation;</a:t>
            </a:r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  We don’t sell anything.</a:t>
            </a:r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14400" eaLnBrk="0" fontAlgn="base" hangingPunct="0"/>
            <a:endParaRPr lang="en-US" altLang="en-US" sz="1200" dirty="0">
              <a:latin typeface="Leelawadee" panose="020B0502040204020203" pitchFamily="34" charset="-34"/>
              <a:ea typeface="Times New Roman" panose="02020603050405020304" pitchFamily="18" charset="0"/>
              <a:cs typeface="Leelawadee" panose="020B0502040204020203" pitchFamily="34" charset="-34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4D023ABB-872D-4F46-979C-C58BEDFBA2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676" y="3291730"/>
            <a:ext cx="2378798" cy="15920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A5B00F4-D959-4274-955D-25EDBCF1E3E1}"/>
              </a:ext>
            </a:extLst>
          </p:cNvPr>
          <p:cNvSpPr/>
          <p:nvPr/>
        </p:nvSpPr>
        <p:spPr>
          <a:xfrm>
            <a:off x="1136323" y="2682776"/>
            <a:ext cx="14629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/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Bocce Ball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Hiking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Walking 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Trips to Casinos</a:t>
            </a:r>
          </a:p>
          <a:p>
            <a:pPr lvl="0" defTabSz="914400" eaLnBrk="0" fontAlgn="base" hangingPunct="0"/>
            <a:r>
              <a:rPr lang="en-US" alt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Theater Events</a:t>
            </a:r>
          </a:p>
          <a:p>
            <a:pPr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eelawadee" panose="020B0502040204020203" pitchFamily="34" charset="-34"/>
                <a:ea typeface="Times New Roman" panose="02020603050405020304" pitchFamily="18" charset="0"/>
                <a:cs typeface="Leelawadee" panose="020B0502040204020203" pitchFamily="34" charset="-34"/>
              </a:rPr>
              <a:t>Wine Tasting</a:t>
            </a:r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Ladies’ Days</a:t>
            </a:r>
          </a:p>
          <a:p>
            <a:pPr lvl="0" defTabSz="920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Pickle Ball</a:t>
            </a:r>
            <a:b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</a:br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Trips to Ball Games</a:t>
            </a:r>
          </a:p>
          <a:p>
            <a:pPr defTabSz="914400" eaLnBrk="0" fontAlgn="base" hangingPunct="0"/>
            <a:r>
              <a:rPr lang="en-US" altLang="en-US" sz="1200" dirty="0">
                <a:solidFill>
                  <a:srgbClr val="000000"/>
                </a:solidFill>
                <a:latin typeface="Leelawadee" panose="020B0502040204020203" pitchFamily="34" charset="-34"/>
                <a:ea typeface="Tahoma" panose="020B0604030504040204" pitchFamily="34" charset="0"/>
                <a:cs typeface="Leelawadee" panose="020B0502040204020203" pitchFamily="34" charset="-34"/>
              </a:rPr>
              <a:t>… and More!!!</a:t>
            </a:r>
          </a:p>
          <a:p>
            <a:pPr lvl="0" defTabSz="914400" eaLnBrk="0" fontAlgn="base" hangingPunct="0"/>
            <a:endParaRPr lang="en-US" alt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05052A9D-C9F7-4C90-B19D-8758376CCC69}"/>
              </a:ext>
            </a:extLst>
          </p:cNvPr>
          <p:cNvCxnSpPr/>
          <p:nvPr/>
        </p:nvCxnSpPr>
        <p:spPr>
          <a:xfrm>
            <a:off x="1061498" y="2685160"/>
            <a:ext cx="0" cy="1851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52C83F72-069C-4426-8DDD-FB99A8859C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r="9611" b="17650"/>
          <a:stretch/>
        </p:blipFill>
        <p:spPr>
          <a:xfrm>
            <a:off x="3346252" y="3940853"/>
            <a:ext cx="2568929" cy="20677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741BA243-AF16-4EA8-BF3D-7004E43830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259" y="2466742"/>
            <a:ext cx="526372" cy="78955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C94E3964-0B12-4B0C-A46D-24335357750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773" y="4903904"/>
            <a:ext cx="731450" cy="7865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3" t="50718" r="51491" b="17942"/>
          <a:stretch/>
        </p:blipFill>
        <p:spPr bwMode="auto">
          <a:xfrm>
            <a:off x="6886971" y="429370"/>
            <a:ext cx="1844702" cy="13835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500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FB94BAB-CB06-4A70-B629-638A07A7342F}"/>
              </a:ext>
            </a:extLst>
          </p:cNvPr>
          <p:cNvSpPr txBox="1"/>
          <p:nvPr/>
        </p:nvSpPr>
        <p:spPr>
          <a:xfrm>
            <a:off x="-85492" y="220651"/>
            <a:ext cx="2902616" cy="647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What is SIR? </a:t>
            </a:r>
          </a:p>
          <a:p>
            <a:endParaRPr lang="en-US" sz="8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Our mission: </a:t>
            </a:r>
          </a:p>
          <a:p>
            <a:pPr algn="ctr"/>
            <a:endParaRPr lang="en-US" sz="800" b="1" dirty="0">
              <a:solidFill>
                <a:srgbClr val="0070C0"/>
              </a:solidFill>
              <a:latin typeface="Castellar" panose="020A0402060406010301" pitchFamily="18" charset="0"/>
              <a:cs typeface="Leelawadee" panose="020B0502040204020203" pitchFamily="34" charset="-34"/>
            </a:endParaRPr>
          </a:p>
          <a:p>
            <a:pPr algn="ctr"/>
            <a:r>
              <a:rPr lang="en-US" sz="1400" b="1" dirty="0">
                <a:solidFill>
                  <a:srgbClr val="0070C0"/>
                </a:solidFill>
                <a:latin typeface="Arial Narrow" panose="020B0606020202030204" pitchFamily="34" charset="0"/>
                <a:cs typeface="Leelawadee" panose="020B0502040204020203" pitchFamily="34" charset="-34"/>
              </a:rPr>
              <a:t>To improve the lives of our members through fun activities and events while making friends for life</a:t>
            </a:r>
            <a:r>
              <a:rPr lang="en-US" sz="1400" b="1" dirty="0">
                <a:solidFill>
                  <a:srgbClr val="0070C0"/>
                </a:solidFill>
                <a:latin typeface="Castellar" panose="020A0402060406010301" pitchFamily="18" charset="0"/>
                <a:cs typeface="Leelawadee" panose="020B0502040204020203" pitchFamily="34" charset="-34"/>
              </a:rPr>
              <a:t>!  </a:t>
            </a:r>
          </a:p>
          <a:p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SIR is a non-profit, public benefit corporation for men with 14,000 members  in over 100 branches in Northern and Central California.</a:t>
            </a: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</a:p>
          <a:p>
            <a:pPr algn="ctr"/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Come Build Friendships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Membership is open to men regardless of age, race, color,  or religion. We are an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all-volunteer organization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b="1" dirty="0"/>
              <a:t>Our Vision: </a:t>
            </a: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To become the preeminent active men's organization by improving longevity through providing opportunities for physical, mental and social engagement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23A396A-16F1-486B-9C22-21C1BD43EC03}"/>
              </a:ext>
            </a:extLst>
          </p:cNvPr>
          <p:cNvSpPr txBox="1"/>
          <p:nvPr/>
        </p:nvSpPr>
        <p:spPr>
          <a:xfrm>
            <a:off x="6490825" y="259413"/>
            <a:ext cx="2743200" cy="64007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Spouses and Partners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SIR branches have special luncheons, barbecues and parties which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include wives, partners and guests 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and a lot of SIRs activities are co-ed.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Give your wife/partners a chance to also make their own friends for life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 </a:t>
            </a: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7749BD0-A50C-4E4C-8EB1-BC899DF54891}"/>
              </a:ext>
            </a:extLst>
          </p:cNvPr>
          <p:cNvSpPr txBox="1"/>
          <p:nvPr/>
        </p:nvSpPr>
        <p:spPr>
          <a:xfrm>
            <a:off x="3239589" y="365760"/>
            <a:ext cx="2743200" cy="62636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Make Friends for Life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! 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SIR branches provide a mix of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activities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 like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golf, bowling, bocce ball, 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card games, dining out groups, and many others...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Local chapters have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monthly lunch 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meetings – good food, friendly conversation, and great speakers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Expectations of members are few</a:t>
            </a: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. 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Be a friendly, sociable guy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Have free time,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Participate in luncheons and activities,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Volunteer occasionally to help  your Branch out</a:t>
            </a:r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Introduce others to SIR so they can join in the fun …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4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Come join us, be part of the fun.</a:t>
            </a: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sz="12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US" dirty="0"/>
          </a:p>
        </p:txBody>
      </p:sp>
      <p:sp>
        <p:nvSpPr>
          <p:cNvPr id="12" name="Text Box 36">
            <a:extLst>
              <a:ext uri="{FF2B5EF4-FFF2-40B4-BE49-F238E27FC236}">
                <a16:creationId xmlns:a16="http://schemas.microsoft.com/office/drawing/2014/main" xmlns="" id="{0A0D8A34-6FEC-4FDC-94E8-32B302CD3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167" y="2421729"/>
            <a:ext cx="2374514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ahoma" panose="020B0604030504040204" pitchFamily="34" charset="0"/>
                <a:cs typeface="Times New Roman" panose="02020603050405020304" pitchFamily="18" charset="0"/>
              </a:rPr>
              <a:t>When my husband joined SIR it not only gave him a whole new circle of friends and activities, it gave me the same. We, as a couple, have met so many new great people. There are also so many activities for couples such as pot lucks, dine-out’s, golf, day trips, and wine tasting to name a few. SIR has added greatly to both of our retirements.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8850" algn="r"/>
              </a:tabLst>
            </a:pPr>
            <a:r>
              <a:rPr lang="en-US" altLang="en-US" sz="1100" i="1" dirty="0">
                <a:solidFill>
                  <a:srgbClr val="000000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imes New Roman" panose="02020603050405020304" pitchFamily="18" charset="0"/>
              </a:rPr>
              <a:t>	- </a:t>
            </a:r>
            <a:r>
              <a:rPr lang="en-US" sz="1100" dirty="0"/>
              <a:t>Donna 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r"/>
              </a:tabLst>
            </a:pPr>
            <a:endParaRPr kumimoji="0" lang="en-US" altLang="en-US" sz="11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5C83C27-7916-4FB5-8666-86DF5F37A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67" y="725212"/>
            <a:ext cx="2374515" cy="13427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0CD18D9C-7EA3-4AC7-81EC-FA9A18B30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65" y="4463195"/>
            <a:ext cx="1881866" cy="11729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02451758-B9E3-421B-A636-F4F23CA21E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100875" y="2781371"/>
            <a:ext cx="2506945" cy="12952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810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3881</TotalTime>
  <Words>409</Words>
  <Application>Microsoft Office PowerPoint</Application>
  <PresentationFormat>On-screen Show (4:3)</PresentationFormat>
  <Paragraphs>187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17072</dc:creator>
  <cp:lastModifiedBy>masonguy</cp:lastModifiedBy>
  <cp:revision>68</cp:revision>
  <cp:lastPrinted>2019-05-29T15:00:37Z</cp:lastPrinted>
  <dcterms:created xsi:type="dcterms:W3CDTF">2019-03-18T18:08:56Z</dcterms:created>
  <dcterms:modified xsi:type="dcterms:W3CDTF">2019-05-29T18:37:29Z</dcterms:modified>
</cp:coreProperties>
</file>