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14"/>
  </p:notesMasterIdLst>
  <p:sldIdLst>
    <p:sldId id="256" r:id="rId3"/>
    <p:sldId id="260" r:id="rId4"/>
    <p:sldId id="263" r:id="rId5"/>
    <p:sldId id="264" r:id="rId6"/>
    <p:sldId id="265" r:id="rId7"/>
    <p:sldId id="257" r:id="rId8"/>
    <p:sldId id="258" r:id="rId9"/>
    <p:sldId id="266" r:id="rId10"/>
    <p:sldId id="268" r:id="rId11"/>
    <p:sldId id="269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5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102E"/>
    <a:srgbClr val="144BFC"/>
    <a:srgbClr val="E2DCD6"/>
    <a:srgbClr val="384967"/>
    <a:srgbClr val="CACBCC"/>
    <a:srgbClr val="888B8D"/>
    <a:srgbClr val="B7A99A"/>
    <a:srgbClr val="E1DBD5"/>
    <a:srgbClr val="627CAA"/>
    <a:srgbClr val="252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1" autoAdjust="0"/>
    <p:restoredTop sz="94799" autoAdjust="0"/>
  </p:normalViewPr>
  <p:slideViewPr>
    <p:cSldViewPr snapToGrid="0" showGuides="1">
      <p:cViewPr>
        <p:scale>
          <a:sx n="90" d="100"/>
          <a:sy n="90" d="100"/>
        </p:scale>
        <p:origin x="53" y="586"/>
      </p:cViewPr>
      <p:guideLst>
        <p:guide orient="horz" pos="3456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50E861-EC70-49F8-90FD-024B23E6F567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EF8D0EC-9376-4195-83B7-0BD1625940C2}">
      <dgm:prSet/>
      <dgm:spPr>
        <a:solidFill>
          <a:srgbClr val="C8102E"/>
        </a:solidFill>
      </dgm:spPr>
      <dgm:t>
        <a:bodyPr/>
        <a:lstStyle/>
        <a:p>
          <a:r>
            <a:rPr lang="en-US" b="1" dirty="0"/>
            <a:t>MAKE FRIENDS</a:t>
          </a:r>
        </a:p>
        <a:p>
          <a:r>
            <a:rPr lang="en-US" b="1" dirty="0"/>
            <a:t>be Sociable</a:t>
          </a:r>
          <a:endParaRPr lang="en-US" dirty="0"/>
        </a:p>
      </dgm:t>
    </dgm:pt>
    <dgm:pt modelId="{E3EA3FA4-8E61-403C-9E01-691DF0B26A1F}" type="parTrans" cxnId="{7536ABBC-1818-4B9B-8B0B-5642CB2AC106}">
      <dgm:prSet/>
      <dgm:spPr/>
      <dgm:t>
        <a:bodyPr/>
        <a:lstStyle/>
        <a:p>
          <a:endParaRPr lang="en-US"/>
        </a:p>
      </dgm:t>
    </dgm:pt>
    <dgm:pt modelId="{C4E4A2BD-93D0-497F-9AE6-FE0C11A971FD}" type="sibTrans" cxnId="{7536ABBC-1818-4B9B-8B0B-5642CB2AC106}">
      <dgm:prSet/>
      <dgm:spPr/>
      <dgm:t>
        <a:bodyPr/>
        <a:lstStyle/>
        <a:p>
          <a:endParaRPr lang="en-US"/>
        </a:p>
      </dgm:t>
    </dgm:pt>
    <dgm:pt modelId="{4215A0FF-3B78-4661-81FB-42EAEF4C8BCB}">
      <dgm:prSet/>
      <dgm:spPr>
        <a:solidFill>
          <a:srgbClr val="C8102E"/>
        </a:solidFill>
      </dgm:spPr>
      <dgm:t>
        <a:bodyPr/>
        <a:lstStyle/>
        <a:p>
          <a:r>
            <a:rPr lang="en-US" b="1" dirty="0"/>
            <a:t>PARTICIPATE</a:t>
          </a:r>
        </a:p>
        <a:p>
          <a:r>
            <a:rPr lang="en-US" b="1" dirty="0"/>
            <a:t> in our activities and events</a:t>
          </a:r>
          <a:endParaRPr lang="en-US" dirty="0"/>
        </a:p>
      </dgm:t>
    </dgm:pt>
    <dgm:pt modelId="{36FED4A7-1047-49D2-9543-D087A7FE09B5}" type="parTrans" cxnId="{74FEF784-6CC1-49D6-B92D-382C73D22F8F}">
      <dgm:prSet/>
      <dgm:spPr/>
      <dgm:t>
        <a:bodyPr/>
        <a:lstStyle/>
        <a:p>
          <a:endParaRPr lang="en-US"/>
        </a:p>
      </dgm:t>
    </dgm:pt>
    <dgm:pt modelId="{8669EC9F-A492-4CC2-AF94-0B53C11A4755}" type="sibTrans" cxnId="{74FEF784-6CC1-49D6-B92D-382C73D22F8F}">
      <dgm:prSet/>
      <dgm:spPr/>
      <dgm:t>
        <a:bodyPr/>
        <a:lstStyle/>
        <a:p>
          <a:endParaRPr lang="en-US"/>
        </a:p>
      </dgm:t>
    </dgm:pt>
    <dgm:pt modelId="{E968FC69-6712-4CBC-993F-C5EF573ACA4E}">
      <dgm:prSet/>
      <dgm:spPr>
        <a:solidFill>
          <a:srgbClr val="C8102E"/>
        </a:solidFill>
      </dgm:spPr>
      <dgm:t>
        <a:bodyPr/>
        <a:lstStyle/>
        <a:p>
          <a:r>
            <a:rPr lang="en-US" b="1" dirty="0"/>
            <a:t>BRING GUESTS </a:t>
          </a:r>
        </a:p>
        <a:p>
          <a:r>
            <a:rPr lang="en-US" b="1" dirty="0"/>
            <a:t>So they too can enjoy the benefits of SIR </a:t>
          </a:r>
          <a:endParaRPr lang="en-US" dirty="0"/>
        </a:p>
      </dgm:t>
    </dgm:pt>
    <dgm:pt modelId="{9350A484-5F77-408A-AF8B-B6BCB416BEB3}" type="parTrans" cxnId="{440949E3-EF21-4E38-A09B-C71E67F95AAB}">
      <dgm:prSet/>
      <dgm:spPr/>
      <dgm:t>
        <a:bodyPr/>
        <a:lstStyle/>
        <a:p>
          <a:endParaRPr lang="en-US"/>
        </a:p>
      </dgm:t>
    </dgm:pt>
    <dgm:pt modelId="{7E1F766A-45B9-4998-A4B0-02FB8BAFB317}" type="sibTrans" cxnId="{440949E3-EF21-4E38-A09B-C71E67F95AAB}">
      <dgm:prSet/>
      <dgm:spPr/>
      <dgm:t>
        <a:bodyPr/>
        <a:lstStyle/>
        <a:p>
          <a:endParaRPr lang="en-US"/>
        </a:p>
      </dgm:t>
    </dgm:pt>
    <dgm:pt modelId="{E05A7FA9-DC4B-49CD-923D-B2FF9A92A969}">
      <dgm:prSet/>
      <dgm:spPr>
        <a:solidFill>
          <a:srgbClr val="C8102E"/>
        </a:solidFill>
      </dgm:spPr>
      <dgm:t>
        <a:bodyPr/>
        <a:lstStyle/>
        <a:p>
          <a:r>
            <a:rPr lang="en-US" b="1" dirty="0"/>
            <a:t>HELP when asked</a:t>
          </a:r>
        </a:p>
        <a:p>
          <a:r>
            <a:rPr lang="en-US" b="1" dirty="0"/>
            <a:t> Branches are run by volunteers</a:t>
          </a:r>
          <a:endParaRPr lang="en-US" dirty="0"/>
        </a:p>
      </dgm:t>
    </dgm:pt>
    <dgm:pt modelId="{65EA762E-B867-4E2B-B8D0-816D12E40DA7}" type="parTrans" cxnId="{A5AA1A3A-470F-412D-8181-0DB14F3DBDB9}">
      <dgm:prSet/>
      <dgm:spPr/>
      <dgm:t>
        <a:bodyPr/>
        <a:lstStyle/>
        <a:p>
          <a:endParaRPr lang="en-US"/>
        </a:p>
      </dgm:t>
    </dgm:pt>
    <dgm:pt modelId="{9FED8222-9A80-492B-8918-A3AC301E6EEB}" type="sibTrans" cxnId="{A5AA1A3A-470F-412D-8181-0DB14F3DBDB9}">
      <dgm:prSet/>
      <dgm:spPr/>
      <dgm:t>
        <a:bodyPr/>
        <a:lstStyle/>
        <a:p>
          <a:endParaRPr lang="en-US"/>
        </a:p>
      </dgm:t>
    </dgm:pt>
    <dgm:pt modelId="{B48F94EA-1795-47DD-8DC7-52E275204768}">
      <dgm:prSet/>
      <dgm:spPr/>
      <dgm:t>
        <a:bodyPr/>
        <a:lstStyle/>
        <a:p>
          <a:endParaRPr lang="en-US"/>
        </a:p>
      </dgm:t>
    </dgm:pt>
    <dgm:pt modelId="{2E3952FC-3C6C-4600-8CB9-DF5789E3AC5F}" type="parTrans" cxnId="{17202FCF-898A-4C96-92AB-4E2A19C62CF2}">
      <dgm:prSet/>
      <dgm:spPr/>
      <dgm:t>
        <a:bodyPr/>
        <a:lstStyle/>
        <a:p>
          <a:endParaRPr lang="en-US"/>
        </a:p>
      </dgm:t>
    </dgm:pt>
    <dgm:pt modelId="{5722315D-C9DB-471D-8901-08A8269645E2}" type="sibTrans" cxnId="{17202FCF-898A-4C96-92AB-4E2A19C62CF2}">
      <dgm:prSet/>
      <dgm:spPr/>
      <dgm:t>
        <a:bodyPr/>
        <a:lstStyle/>
        <a:p>
          <a:endParaRPr lang="en-US"/>
        </a:p>
      </dgm:t>
    </dgm:pt>
    <dgm:pt modelId="{C4F7012C-8432-44BE-B051-73F878C79F14}" type="pres">
      <dgm:prSet presAssocID="{FC50E861-EC70-49F8-90FD-024B23E6F567}" presName="matrix" presStyleCnt="0">
        <dgm:presLayoutVars>
          <dgm:chMax val="1"/>
          <dgm:dir/>
          <dgm:resizeHandles val="exact"/>
        </dgm:presLayoutVars>
      </dgm:prSet>
      <dgm:spPr/>
    </dgm:pt>
    <dgm:pt modelId="{02CC3E0E-910C-4CD6-9B44-891A145532DA}" type="pres">
      <dgm:prSet presAssocID="{FC50E861-EC70-49F8-90FD-024B23E6F567}" presName="diamond" presStyleLbl="bgShp" presStyleIdx="0" presStyleCnt="1"/>
      <dgm:spPr/>
    </dgm:pt>
    <dgm:pt modelId="{49FB5C46-A780-4837-B4F3-377806F95037}" type="pres">
      <dgm:prSet presAssocID="{FC50E861-EC70-49F8-90FD-024B23E6F567}" presName="quad1" presStyleLbl="node1" presStyleIdx="0" presStyleCnt="4" custScaleX="103875" custScaleY="97605">
        <dgm:presLayoutVars>
          <dgm:chMax val="0"/>
          <dgm:chPref val="0"/>
          <dgm:bulletEnabled val="1"/>
        </dgm:presLayoutVars>
      </dgm:prSet>
      <dgm:spPr/>
    </dgm:pt>
    <dgm:pt modelId="{E4690902-1EFF-4303-B2B8-566E67656735}" type="pres">
      <dgm:prSet presAssocID="{FC50E861-EC70-49F8-90FD-024B23E6F567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B12AF613-0F96-4162-A034-6E8F7CF8F789}" type="pres">
      <dgm:prSet presAssocID="{FC50E861-EC70-49F8-90FD-024B23E6F567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AFAD91B2-1943-4609-AB79-FCEC86447813}" type="pres">
      <dgm:prSet presAssocID="{FC50E861-EC70-49F8-90FD-024B23E6F567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382B981A-4D72-4BD8-95F1-6E90F8DC86DC}" type="presOf" srcId="{E968FC69-6712-4CBC-993F-C5EF573ACA4E}" destId="{B12AF613-0F96-4162-A034-6E8F7CF8F789}" srcOrd="0" destOrd="0" presId="urn:microsoft.com/office/officeart/2005/8/layout/matrix3"/>
    <dgm:cxn modelId="{A5AA1A3A-470F-412D-8181-0DB14F3DBDB9}" srcId="{FC50E861-EC70-49F8-90FD-024B23E6F567}" destId="{E05A7FA9-DC4B-49CD-923D-B2FF9A92A969}" srcOrd="3" destOrd="0" parTransId="{65EA762E-B867-4E2B-B8D0-816D12E40DA7}" sibTransId="{9FED8222-9A80-492B-8918-A3AC301E6EEB}"/>
    <dgm:cxn modelId="{908B1560-F0D4-4B44-A879-DFD34AE49480}" type="presOf" srcId="{E05A7FA9-DC4B-49CD-923D-B2FF9A92A969}" destId="{AFAD91B2-1943-4609-AB79-FCEC86447813}" srcOrd="0" destOrd="0" presId="urn:microsoft.com/office/officeart/2005/8/layout/matrix3"/>
    <dgm:cxn modelId="{BB450863-D26B-47C9-93C1-9BC677B1AD98}" type="presOf" srcId="{CEF8D0EC-9376-4195-83B7-0BD1625940C2}" destId="{49FB5C46-A780-4837-B4F3-377806F95037}" srcOrd="0" destOrd="0" presId="urn:microsoft.com/office/officeart/2005/8/layout/matrix3"/>
    <dgm:cxn modelId="{F5509279-9A30-408F-BB6F-060CCF4C5D77}" type="presOf" srcId="{FC50E861-EC70-49F8-90FD-024B23E6F567}" destId="{C4F7012C-8432-44BE-B051-73F878C79F14}" srcOrd="0" destOrd="0" presId="urn:microsoft.com/office/officeart/2005/8/layout/matrix3"/>
    <dgm:cxn modelId="{74FEF784-6CC1-49D6-B92D-382C73D22F8F}" srcId="{FC50E861-EC70-49F8-90FD-024B23E6F567}" destId="{4215A0FF-3B78-4661-81FB-42EAEF4C8BCB}" srcOrd="1" destOrd="0" parTransId="{36FED4A7-1047-49D2-9543-D087A7FE09B5}" sibTransId="{8669EC9F-A492-4CC2-AF94-0B53C11A4755}"/>
    <dgm:cxn modelId="{08C7DB9B-E599-4BB2-A780-473855263E27}" type="presOf" srcId="{4215A0FF-3B78-4661-81FB-42EAEF4C8BCB}" destId="{E4690902-1EFF-4303-B2B8-566E67656735}" srcOrd="0" destOrd="0" presId="urn:microsoft.com/office/officeart/2005/8/layout/matrix3"/>
    <dgm:cxn modelId="{7536ABBC-1818-4B9B-8B0B-5642CB2AC106}" srcId="{FC50E861-EC70-49F8-90FD-024B23E6F567}" destId="{CEF8D0EC-9376-4195-83B7-0BD1625940C2}" srcOrd="0" destOrd="0" parTransId="{E3EA3FA4-8E61-403C-9E01-691DF0B26A1F}" sibTransId="{C4E4A2BD-93D0-497F-9AE6-FE0C11A971FD}"/>
    <dgm:cxn modelId="{17202FCF-898A-4C96-92AB-4E2A19C62CF2}" srcId="{FC50E861-EC70-49F8-90FD-024B23E6F567}" destId="{B48F94EA-1795-47DD-8DC7-52E275204768}" srcOrd="4" destOrd="0" parTransId="{2E3952FC-3C6C-4600-8CB9-DF5789E3AC5F}" sibTransId="{5722315D-C9DB-471D-8901-08A8269645E2}"/>
    <dgm:cxn modelId="{440949E3-EF21-4E38-A09B-C71E67F95AAB}" srcId="{FC50E861-EC70-49F8-90FD-024B23E6F567}" destId="{E968FC69-6712-4CBC-993F-C5EF573ACA4E}" srcOrd="2" destOrd="0" parTransId="{9350A484-5F77-408A-AF8B-B6BCB416BEB3}" sibTransId="{7E1F766A-45B9-4998-A4B0-02FB8BAFB317}"/>
    <dgm:cxn modelId="{F581C4E2-3273-4A8E-A0C2-906A40DCEF8F}" type="presParOf" srcId="{C4F7012C-8432-44BE-B051-73F878C79F14}" destId="{02CC3E0E-910C-4CD6-9B44-891A145532DA}" srcOrd="0" destOrd="0" presId="urn:microsoft.com/office/officeart/2005/8/layout/matrix3"/>
    <dgm:cxn modelId="{88A6799E-22D2-4C62-A0ED-A0AB6A256A68}" type="presParOf" srcId="{C4F7012C-8432-44BE-B051-73F878C79F14}" destId="{49FB5C46-A780-4837-B4F3-377806F95037}" srcOrd="1" destOrd="0" presId="urn:microsoft.com/office/officeart/2005/8/layout/matrix3"/>
    <dgm:cxn modelId="{97601A5B-FE75-43D3-AC28-56561AD63334}" type="presParOf" srcId="{C4F7012C-8432-44BE-B051-73F878C79F14}" destId="{E4690902-1EFF-4303-B2B8-566E67656735}" srcOrd="2" destOrd="0" presId="urn:microsoft.com/office/officeart/2005/8/layout/matrix3"/>
    <dgm:cxn modelId="{0DF1D2A7-24A8-435F-98F9-5E7A050F9AAA}" type="presParOf" srcId="{C4F7012C-8432-44BE-B051-73F878C79F14}" destId="{B12AF613-0F96-4162-A034-6E8F7CF8F789}" srcOrd="3" destOrd="0" presId="urn:microsoft.com/office/officeart/2005/8/layout/matrix3"/>
    <dgm:cxn modelId="{3A6E938A-C8E5-4908-9CBE-F70B761C0362}" type="presParOf" srcId="{C4F7012C-8432-44BE-B051-73F878C79F14}" destId="{AFAD91B2-1943-4609-AB79-FCEC86447813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CC3E0E-910C-4CD6-9B44-891A145532DA}">
      <dsp:nvSpPr>
        <dsp:cNvPr id="0" name=""/>
        <dsp:cNvSpPr/>
      </dsp:nvSpPr>
      <dsp:spPr>
        <a:xfrm>
          <a:off x="3114675" y="0"/>
          <a:ext cx="5097780" cy="5097780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FB5C46-A780-4837-B4F3-377806F95037}">
      <dsp:nvSpPr>
        <dsp:cNvPr id="0" name=""/>
        <dsp:cNvSpPr/>
      </dsp:nvSpPr>
      <dsp:spPr>
        <a:xfrm>
          <a:off x="3560443" y="508097"/>
          <a:ext cx="2065174" cy="1940518"/>
        </a:xfrm>
        <a:prstGeom prst="roundRect">
          <a:avLst/>
        </a:prstGeom>
        <a:solidFill>
          <a:srgbClr val="C8102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MAKE FRIENDS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be Sociable</a:t>
          </a:r>
          <a:endParaRPr lang="en-US" sz="1900" kern="1200" dirty="0"/>
        </a:p>
      </dsp:txBody>
      <dsp:txXfrm>
        <a:off x="3655171" y="602825"/>
        <a:ext cx="1875718" cy="1751062"/>
      </dsp:txXfrm>
    </dsp:sp>
    <dsp:sp modelId="{E4690902-1EFF-4303-B2B8-566E67656735}">
      <dsp:nvSpPr>
        <dsp:cNvPr id="0" name=""/>
        <dsp:cNvSpPr/>
      </dsp:nvSpPr>
      <dsp:spPr>
        <a:xfrm>
          <a:off x="5740031" y="484289"/>
          <a:ext cx="1988134" cy="1988134"/>
        </a:xfrm>
        <a:prstGeom prst="roundRect">
          <a:avLst/>
        </a:prstGeom>
        <a:solidFill>
          <a:srgbClr val="C8102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PARTICIPATE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 in our activities and events</a:t>
          </a:r>
          <a:endParaRPr lang="en-US" sz="1900" kern="1200" dirty="0"/>
        </a:p>
      </dsp:txBody>
      <dsp:txXfrm>
        <a:off x="5837084" y="581342"/>
        <a:ext cx="1794028" cy="1794028"/>
      </dsp:txXfrm>
    </dsp:sp>
    <dsp:sp modelId="{B12AF613-0F96-4162-A034-6E8F7CF8F789}">
      <dsp:nvSpPr>
        <dsp:cNvPr id="0" name=""/>
        <dsp:cNvSpPr/>
      </dsp:nvSpPr>
      <dsp:spPr>
        <a:xfrm>
          <a:off x="3598964" y="2625356"/>
          <a:ext cx="1988134" cy="1988134"/>
        </a:xfrm>
        <a:prstGeom prst="roundRect">
          <a:avLst/>
        </a:prstGeom>
        <a:solidFill>
          <a:srgbClr val="C8102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BRING GUESTS 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So they too can enjoy the benefits of SIR </a:t>
          </a:r>
          <a:endParaRPr lang="en-US" sz="1900" kern="1200" dirty="0"/>
        </a:p>
      </dsp:txBody>
      <dsp:txXfrm>
        <a:off x="3696017" y="2722409"/>
        <a:ext cx="1794028" cy="1794028"/>
      </dsp:txXfrm>
    </dsp:sp>
    <dsp:sp modelId="{AFAD91B2-1943-4609-AB79-FCEC86447813}">
      <dsp:nvSpPr>
        <dsp:cNvPr id="0" name=""/>
        <dsp:cNvSpPr/>
      </dsp:nvSpPr>
      <dsp:spPr>
        <a:xfrm>
          <a:off x="5740031" y="2625356"/>
          <a:ext cx="1988134" cy="1988134"/>
        </a:xfrm>
        <a:prstGeom prst="roundRect">
          <a:avLst/>
        </a:prstGeom>
        <a:solidFill>
          <a:srgbClr val="C8102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HELP when asked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 Branches are run by volunteers</a:t>
          </a:r>
          <a:endParaRPr lang="en-US" sz="1900" kern="1200" dirty="0"/>
        </a:p>
      </dsp:txBody>
      <dsp:txXfrm>
        <a:off x="5837084" y="2722409"/>
        <a:ext cx="1794028" cy="17940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4F71F8-160A-483F-811A-BFFA205CEE31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8BB80F-19D4-4E5D-A898-194EA0658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944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Central image from www.presentationgo.com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8BB80F-19D4-4E5D-A898-194EA065815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6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8BB80F-19D4-4E5D-A898-194EA065815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871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0E34CFCB-06AA-83C7-BA82-FDA0F6E6158E}"/>
              </a:ext>
            </a:extLst>
          </p:cNvPr>
          <p:cNvSpPr txBox="1">
            <a:spLocks/>
          </p:cNvSpPr>
          <p:nvPr userDrawn="1"/>
        </p:nvSpPr>
        <p:spPr>
          <a:xfrm>
            <a:off x="-127906" y="2023599"/>
            <a:ext cx="12319906" cy="162257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>
              <a:lnSpc>
                <a:spcPct val="130000"/>
              </a:lnSpc>
              <a:buNone/>
            </a:pPr>
            <a:endParaRPr lang="en-US" sz="5800" dirty="0">
              <a:solidFill>
                <a:srgbClr val="C8102E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999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3B6B1-4446-4A4B-945E-9E9EEDE98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3FD5C-EF3D-48AB-AE68-E532FCBF5C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B84782-CAFE-4F5F-8C30-99A6BD6CF3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BEA20A-22CA-40B8-9D1B-2ED89808E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58BC-90FF-4D04-AEEC-AC6A6FB6435E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E93540-C645-4560-A8B3-0F051D11E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8BC278-32D0-475D-BBE6-FE09FCB63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FE76B-D56C-4B4B-BD02-ABEE90B6A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844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D45DB-6309-4EF2-B278-772DBBD29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C46BE5-98FF-4B0C-AB73-02232D0D5A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EF3FAF-E39E-40C3-9BD8-BD7002AAF1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5713C0-4984-4A7D-8FB4-A2BA38769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58BC-90FF-4D04-AEEC-AC6A6FB6435E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3D9E32-1BD5-4946-BD78-BD8FDFE3D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78F1F6-CCA6-4A3E-97D0-6AFE68BCD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FE76B-D56C-4B4B-BD02-ABEE90B6A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960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48CBC-06B4-BFBB-AC2B-F9045C8897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7859BD-093F-6514-BFE5-286EFB4EAD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C5A13D-DA71-F4AA-3A31-931CF96A9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14283-BFBA-4A4C-8D52-AF981192E941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E398B5-88E1-0BE9-8FB4-F77973FF7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47261-C828-AEA3-DC1F-66C28E349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CB90-D269-4BC5-BBAF-8844CF1B0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8904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FB6E2-FA60-F587-1362-ADD242AFA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4E6F0-7CA8-814D-E294-F480EB565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C9D3BF-5670-6DE1-14ED-762226B64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14283-BFBA-4A4C-8D52-AF981192E941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1A690B-A50A-A16B-C2DC-63D616B41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476AC2-48B2-43C9-3C61-CF5BAA694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CB90-D269-4BC5-BBAF-8844CF1B0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9438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D8188-A378-0706-60D8-115BCD543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EDD62-2372-7CE8-198B-AA0CA5DC41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9440D-3656-D147-2DDC-4D6B917BD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14283-BFBA-4A4C-8D52-AF981192E941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33828-E115-0F1D-AD5D-7762A7595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99E9AE-9556-B5D1-8663-70A01D01D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CB90-D269-4BC5-BBAF-8844CF1B0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218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CD087-45B0-277B-0482-05DE52E8E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D7348E-BA90-48E6-A7A5-B2DC4098EB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CB44AC-21E4-EDCA-0D6D-3B693AD2A4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23F5AF-D3FD-4FEB-B883-A11145501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14283-BFBA-4A4C-8D52-AF981192E941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948503-DB6E-7049-07F6-E491C8815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28EDB-D022-55D1-B020-CC49171D4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CB90-D269-4BC5-BBAF-8844CF1B0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8284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CFCB6-55A1-23F8-0CDF-56E66D7DE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4B566A-417D-D109-0286-03C2E07135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2599A3-498B-295A-B7AB-40CD37996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E7B22B-E91E-3386-1714-1BD0E58835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3905C4-DB00-39A5-FF31-D51B642CA6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F7605E-0729-9DF3-30ED-3B4D67F0A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14283-BFBA-4A4C-8D52-AF981192E941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122F3F-7A2D-E908-A1A9-33B706AA0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13F477-8956-ED9A-8E19-D8E196605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CB90-D269-4BC5-BBAF-8844CF1B0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8907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CEC4E-962F-0A7E-E622-D65FA9F37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B9B333-EAB0-0989-DC8C-B56B4944D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14283-BFBA-4A4C-8D52-AF981192E941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3F04E2-E404-481E-5495-EE0C8F4BA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2C5FA2-D1E9-EEFE-426C-FCC8B1ED9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CB90-D269-4BC5-BBAF-8844CF1B0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506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608D2E-5261-DDCC-92BF-95969598F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14283-BFBA-4A4C-8D52-AF981192E941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87D2A9-6332-0B7E-9237-34A99FB16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455F9E-3876-1313-CFCD-CDA75B9CC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CB90-D269-4BC5-BBAF-8844CF1B0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4275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B40CA-5E9E-0225-EC4F-8B4988D53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FC65F-4D69-0C11-A8CB-E2A52C910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C67177-8D2A-B768-B516-C410096481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27FB7E-73EB-3745-8089-D0C22EFDC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14283-BFBA-4A4C-8D52-AF981192E941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52FF83-F80A-7CFA-1E82-719D37B30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70DFE8-DDDD-667A-DC64-1134F703B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CB90-D269-4BC5-BBAF-8844CF1B0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743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rgbClr val="E2DC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EC637-72DB-4238-97A7-55CAB8BFB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58BC-90FF-4D04-AEEC-AC6A6FB6435E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BD9F54-75B8-4833-BC4C-1A45B848F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9D10D8-F705-453E-BFA7-E731F7CF6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FE76B-D56C-4B4B-BD02-ABEE90B6A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231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32DA2-0E94-FE2C-1275-C2FC89939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0F93EC-B243-6C70-E9E5-627505FF9D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D0697E-2D7B-0408-4785-F5B1A1B24F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F74CC7-4C84-38E4-48AA-7BD7FD7F7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14283-BFBA-4A4C-8D52-AF981192E941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506DD6-3DA8-5933-1892-409FF9B66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2424ED-6032-0498-C2A7-6EF318A76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CB90-D269-4BC5-BBAF-8844CF1B0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9260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A5117-7F48-2A5C-FA04-5FDDF00BC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EB5177-ECE8-E1EB-8778-8CB97146E6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935D31-63A8-BF10-EEA4-E044FB486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14283-BFBA-4A4C-8D52-AF981192E941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8B540-4D70-FF95-3CAD-D44D9B365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322E37-FA56-C77B-535D-E0DB85B9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CB90-D269-4BC5-BBAF-8844CF1B0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1319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87F336-DF16-1723-EC11-3854BC1C7D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F7263D-DFCF-8C8B-612F-C1A681DC94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5F7BA-35D0-3426-FCCB-71587508A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14283-BFBA-4A4C-8D52-AF981192E941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4039BF-C2A8-C674-70FE-AD3173AB3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F5130-1B45-64A2-0199-4930D74C1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CB90-D269-4BC5-BBAF-8844CF1B0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50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solidFill>
          <a:srgbClr val="E2DC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EC637-72DB-4238-97A7-55CAB8BFB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58BC-90FF-4D04-AEEC-AC6A6FB6435E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BD9F54-75B8-4833-BC4C-1A45B848F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9D10D8-F705-453E-BFA7-E731F7CF6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FE76B-D56C-4B4B-BD02-ABEE90B6A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670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FF98C-2388-41CB-A489-26DFF5F23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CA952-C5E1-402E-A551-DD5477206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1132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EC637-72DB-4238-97A7-55CAB8BFB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58BC-90FF-4D04-AEEC-AC6A6FB6435E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BD9F54-75B8-4833-BC4C-1A45B848F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9D10D8-F705-453E-BFA7-E731F7CF6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FE76B-D56C-4B4B-BD02-ABEE90B6A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53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36479-E832-4DAB-B4DA-1B92FF638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54E277-39A0-4862-B8E9-A7FD87E79D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A6EA73-CD65-4305-ADB8-F4176AEEF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58BC-90FF-4D04-AEEC-AC6A6FB6435E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45E5EA-09F3-42F5-B4D3-652634538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19BBA7-7E06-4A90-A077-A8608EAFD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FE76B-D56C-4B4B-BD02-ABEE90B6A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458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6A3CD-4812-4090-8A71-A89C34C11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BCAA5-8B3F-4F1E-B623-97AD4222C3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2BA617-D41F-40DF-95EB-08790164B1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CB21BC-951C-49DE-AAF1-7360CDA08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58BC-90FF-4D04-AEEC-AC6A6FB6435E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5FEB14-CA77-433E-823F-3D537CE32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11102D-0A0A-4849-BBF6-3A406702C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FE76B-D56C-4B4B-BD02-ABEE90B6A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116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E8A0E-935A-4C32-98F2-446230C84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584FF7-AC01-4927-A4A9-73B9CBD1A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AF7B6C-6A59-46D9-A281-BA539EC7CB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9D8BF3-CCB6-4083-8956-5800D61CFD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13626E-84A1-40C8-9C1B-85E78257FA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ED97B3-7435-4594-B52F-9DF919C32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58BC-90FF-4D04-AEEC-AC6A6FB6435E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D099C0-B811-40AA-95B9-AB3725924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F903E0-45A5-4D25-82CE-ADE141A81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FE76B-D56C-4B4B-BD02-ABEE90B6A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725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15DC2-951C-492B-880D-75080754A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F80050-2773-4F98-A262-6B1A858DE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58BC-90FF-4D04-AEEC-AC6A6FB6435E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3BA6CE-4D6C-4A7A-B5D1-2385EC7AA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95DAE0-909B-4228-89BC-450B41E30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FE76B-D56C-4B4B-BD02-ABEE90B6A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713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E2F039-0783-4D08-A546-510DEFC3E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58BC-90FF-4D04-AEEC-AC6A6FB6435E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975BC3-2145-4C46-8B0D-076697014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E606AD-51AA-4B31-B1DD-A7B68E7E8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FE76B-D56C-4B4B-BD02-ABEE90B6A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10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ACB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C2FC3A-C2D0-4843-81F3-EFD82BD5B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888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49AE1E-2244-47BE-AF8F-2BF3D35E40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379780"/>
            <a:ext cx="10515600" cy="34740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7C80ED-F1EA-45BD-8DB0-A3A6257CA0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258BC-90FF-4D04-AEEC-AC6A6FB6435E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725AA-394A-4829-8B92-99816FB73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FE76B-D56C-4B4B-BD02-ABEE90B6AAE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2C8FD05A-8B19-428A-0394-1650DD0A9DE6}"/>
              </a:ext>
            </a:extLst>
          </p:cNvPr>
          <p:cNvSpPr/>
          <p:nvPr userDrawn="1"/>
        </p:nvSpPr>
        <p:spPr>
          <a:xfrm rot="16200000" flipH="1">
            <a:off x="9935498" y="-850489"/>
            <a:ext cx="1406013" cy="3106992"/>
          </a:xfrm>
          <a:prstGeom prst="rtTriangle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312E477C-3D2B-7A32-6E73-9A5ECEA0619B}"/>
              </a:ext>
            </a:extLst>
          </p:cNvPr>
          <p:cNvSpPr/>
          <p:nvPr userDrawn="1"/>
        </p:nvSpPr>
        <p:spPr>
          <a:xfrm rot="5400000" flipH="1">
            <a:off x="850489" y="4601497"/>
            <a:ext cx="1406013" cy="3106992"/>
          </a:xfrm>
          <a:prstGeom prst="rtTriangle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Triangle 8">
            <a:extLst>
              <a:ext uri="{FF2B5EF4-FFF2-40B4-BE49-F238E27FC236}">
                <a16:creationId xmlns:a16="http://schemas.microsoft.com/office/drawing/2014/main" id="{2D910F52-EA17-502A-D6BF-4554903BCC31}"/>
              </a:ext>
            </a:extLst>
          </p:cNvPr>
          <p:cNvSpPr/>
          <p:nvPr userDrawn="1"/>
        </p:nvSpPr>
        <p:spPr>
          <a:xfrm rot="5400000" flipH="1" flipV="1">
            <a:off x="9935496" y="4601496"/>
            <a:ext cx="1406014" cy="3106995"/>
          </a:xfrm>
          <a:prstGeom prst="rtTriangle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BEC5C17C-DE02-54CA-6775-E1D998856F32}"/>
              </a:ext>
            </a:extLst>
          </p:cNvPr>
          <p:cNvSpPr/>
          <p:nvPr userDrawn="1"/>
        </p:nvSpPr>
        <p:spPr>
          <a:xfrm rot="5400000">
            <a:off x="850490" y="-852441"/>
            <a:ext cx="1406014" cy="3106994"/>
          </a:xfrm>
          <a:prstGeom prst="rtTriangle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Logo, company name&#10;&#10;Description automatically generated">
            <a:extLst>
              <a:ext uri="{FF2B5EF4-FFF2-40B4-BE49-F238E27FC236}">
                <a16:creationId xmlns:a16="http://schemas.microsoft.com/office/drawing/2014/main" id="{DCBFD160-D50C-3FBD-5C07-4BD38891BED1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257" y="70245"/>
            <a:ext cx="855488" cy="78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972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C8102E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C8102E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C8102E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C8102E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C8102E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C8102E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77B873-EBB3-C442-3AD1-286FB2AEF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B720C5-85B4-8256-5883-4EA92947C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F314F2-A928-12BB-8797-5A174763B0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14283-BFBA-4A4C-8D52-AF981192E941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989783-DB75-78F5-40F5-1DA6D2500A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7E342-D8B4-472D-0A86-BFABD8D445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FCB90-D269-4BC5-BBAF-8844CF1B0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117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071050E-C24C-E4FC-00ED-C6A9BBEF7709}"/>
              </a:ext>
            </a:extLst>
          </p:cNvPr>
          <p:cNvSpPr/>
          <p:nvPr/>
        </p:nvSpPr>
        <p:spPr>
          <a:xfrm>
            <a:off x="-38100" y="1807885"/>
            <a:ext cx="1219200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8102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Value of “Ordinary Ideas” </a:t>
            </a:r>
            <a:br>
              <a:rPr lang="en-US" sz="60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8102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60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8102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to Solve Declining Membership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A8BC33-BCC3-25A7-34AC-01B6B16C3307}"/>
              </a:ext>
            </a:extLst>
          </p:cNvPr>
          <p:cNvSpPr/>
          <p:nvPr/>
        </p:nvSpPr>
        <p:spPr>
          <a:xfrm>
            <a:off x="5455439" y="4080619"/>
            <a:ext cx="1281121" cy="224676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8102E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65868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AED6B2A-2A1C-FAD1-AD59-E7D14FAD7712}"/>
              </a:ext>
            </a:extLst>
          </p:cNvPr>
          <p:cNvSpPr txBox="1"/>
          <p:nvPr/>
        </p:nvSpPr>
        <p:spPr>
          <a:xfrm>
            <a:off x="1601852" y="1422159"/>
            <a:ext cx="885899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The majority (82%) of growth companies in an HBR study reported that the</a:t>
            </a:r>
            <a:br>
              <a:rPr lang="en-US" sz="3200" dirty="0"/>
            </a:br>
            <a:r>
              <a:rPr lang="en-US" sz="3200" b="1" dirty="0">
                <a:solidFill>
                  <a:srgbClr val="C8102E"/>
                </a:solidFill>
              </a:rPr>
              <a:t>exceptional execution of an ordinary idea </a:t>
            </a:r>
            <a:br>
              <a:rPr lang="en-US" sz="3200" b="1" dirty="0">
                <a:solidFill>
                  <a:srgbClr val="C8102E"/>
                </a:solidFill>
              </a:rPr>
            </a:br>
            <a:r>
              <a:rPr lang="en-US" sz="3200" dirty="0"/>
              <a:t>lead to their success! 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/>
              <a:t>Could the same be true for SIR? </a:t>
            </a:r>
          </a:p>
          <a:p>
            <a:pPr algn="ctr"/>
            <a:endParaRPr lang="en-US" sz="4000" dirty="0"/>
          </a:p>
          <a:p>
            <a:pPr algn="ctr"/>
            <a:r>
              <a:rPr lang="en-US" sz="4000" dirty="0"/>
              <a:t>If so, what are these </a:t>
            </a:r>
            <a:br>
              <a:rPr lang="en-US" sz="4000" dirty="0"/>
            </a:br>
            <a:r>
              <a:rPr lang="en-US" sz="4000" dirty="0"/>
              <a:t>successful ‘ordinary ideas’?</a:t>
            </a:r>
          </a:p>
        </p:txBody>
      </p:sp>
    </p:spTree>
    <p:extLst>
      <p:ext uri="{BB962C8B-B14F-4D97-AF65-F5344CB8AC3E}">
        <p14:creationId xmlns:p14="http://schemas.microsoft.com/office/powerpoint/2010/main" val="3125828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D00B10A-8EBA-0F74-6ADD-47FF65284582}"/>
              </a:ext>
            </a:extLst>
          </p:cNvPr>
          <p:cNvSpPr txBox="1"/>
          <p:nvPr/>
        </p:nvSpPr>
        <p:spPr>
          <a:xfrm>
            <a:off x="2161200" y="1332467"/>
            <a:ext cx="7869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Each branch should generate its own ‘ordinary ideas’ to solve its own specific problems.</a:t>
            </a:r>
          </a:p>
          <a:p>
            <a:pPr algn="ctr"/>
            <a:endParaRPr lang="en-US" sz="4000" dirty="0"/>
          </a:p>
          <a:p>
            <a:pPr algn="ctr"/>
            <a:r>
              <a:rPr lang="en-US" sz="4000" dirty="0"/>
              <a:t>These Forums have provided many ideas which now need</a:t>
            </a:r>
          </a:p>
          <a:p>
            <a:pPr algn="ctr"/>
            <a:r>
              <a:rPr lang="en-US" sz="4000" dirty="0"/>
              <a:t>“Exceptional Execution”</a:t>
            </a:r>
          </a:p>
        </p:txBody>
      </p:sp>
    </p:spTree>
    <p:extLst>
      <p:ext uri="{BB962C8B-B14F-4D97-AF65-F5344CB8AC3E}">
        <p14:creationId xmlns:p14="http://schemas.microsoft.com/office/powerpoint/2010/main" val="2259380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AED6B2A-2A1C-FAD1-AD59-E7D14FAD7712}"/>
              </a:ext>
            </a:extLst>
          </p:cNvPr>
          <p:cNvSpPr txBox="1"/>
          <p:nvPr/>
        </p:nvSpPr>
        <p:spPr>
          <a:xfrm>
            <a:off x="1601852" y="1422159"/>
            <a:ext cx="885899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The majority (82%) of growth companies in an HBR study reported that the</a:t>
            </a:r>
            <a:br>
              <a:rPr lang="en-US" sz="3200" dirty="0"/>
            </a:br>
            <a:r>
              <a:rPr lang="en-US" sz="3200" b="1" dirty="0">
                <a:solidFill>
                  <a:srgbClr val="C8102E"/>
                </a:solidFill>
              </a:rPr>
              <a:t>exceptional execution of an ordinary idea </a:t>
            </a:r>
            <a:br>
              <a:rPr lang="en-US" sz="3200" b="1" dirty="0">
                <a:solidFill>
                  <a:srgbClr val="C8102E"/>
                </a:solidFill>
              </a:rPr>
            </a:br>
            <a:r>
              <a:rPr lang="en-US" sz="3200" dirty="0"/>
              <a:t>lead to their success! 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/>
              <a:t>Could the same be true for SIR? </a:t>
            </a:r>
          </a:p>
          <a:p>
            <a:pPr algn="ctr"/>
            <a:endParaRPr lang="en-US" sz="4000" dirty="0"/>
          </a:p>
          <a:p>
            <a:pPr algn="ctr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60496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56F2264-53DD-AF8E-086E-49F8B9B345EC}"/>
              </a:ext>
            </a:extLst>
          </p:cNvPr>
          <p:cNvSpPr txBox="1"/>
          <p:nvPr/>
        </p:nvSpPr>
        <p:spPr>
          <a:xfrm>
            <a:off x="1851891" y="1909618"/>
            <a:ext cx="84882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Is declining membership in SIR </a:t>
            </a:r>
          </a:p>
          <a:p>
            <a:pPr algn="ctr"/>
            <a:r>
              <a:rPr lang="en-US" sz="4000" dirty="0"/>
              <a:t>our major problem?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1C3C88-96BE-75AA-455E-C725EF97192B}"/>
              </a:ext>
            </a:extLst>
          </p:cNvPr>
          <p:cNvSpPr txBox="1"/>
          <p:nvPr/>
        </p:nvSpPr>
        <p:spPr>
          <a:xfrm>
            <a:off x="3343809" y="3624944"/>
            <a:ext cx="549592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Or is it a symptom?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643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5A3B602-8054-7DD3-F070-1CE487E19B0B}"/>
              </a:ext>
            </a:extLst>
          </p:cNvPr>
          <p:cNvSpPr txBox="1"/>
          <p:nvPr/>
        </p:nvSpPr>
        <p:spPr>
          <a:xfrm>
            <a:off x="1851891" y="1749520"/>
            <a:ext cx="84882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IF it is a symptom</a:t>
            </a:r>
          </a:p>
          <a:p>
            <a:pPr algn="ctr"/>
            <a:endParaRPr lang="en-US" sz="4000" dirty="0"/>
          </a:p>
          <a:p>
            <a:pPr algn="ctr"/>
            <a:r>
              <a:rPr lang="en-US" sz="4000" dirty="0"/>
              <a:t>What are the ROOT causes and how do we solve them?</a:t>
            </a:r>
          </a:p>
        </p:txBody>
      </p:sp>
    </p:spTree>
    <p:extLst>
      <p:ext uri="{BB962C8B-B14F-4D97-AF65-F5344CB8AC3E}">
        <p14:creationId xmlns:p14="http://schemas.microsoft.com/office/powerpoint/2010/main" val="1390477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BA0898C-CB4D-6B5C-64DD-CD6F66D6A052}"/>
              </a:ext>
            </a:extLst>
          </p:cNvPr>
          <p:cNvSpPr txBox="1"/>
          <p:nvPr/>
        </p:nvSpPr>
        <p:spPr>
          <a:xfrm>
            <a:off x="1930400" y="1389177"/>
            <a:ext cx="8331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Declining membership is caused by more members leaving than new members joining!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2101F9-DE9C-0481-A273-3FE17A99A477}"/>
              </a:ext>
            </a:extLst>
          </p:cNvPr>
          <p:cNvSpPr txBox="1"/>
          <p:nvPr/>
        </p:nvSpPr>
        <p:spPr>
          <a:xfrm>
            <a:off x="1931556" y="3754047"/>
            <a:ext cx="8331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Why do members quit?</a:t>
            </a:r>
          </a:p>
          <a:p>
            <a:pPr algn="ctr"/>
            <a:r>
              <a:rPr lang="en-US" sz="4000" dirty="0"/>
              <a:t>Why do people join?</a:t>
            </a:r>
          </a:p>
          <a:p>
            <a:pPr algn="ctr"/>
            <a:endParaRPr lang="en-US" sz="4000" dirty="0"/>
          </a:p>
          <a:p>
            <a:pPr algn="ctr"/>
            <a:r>
              <a:rPr lang="en-US" sz="4000" dirty="0"/>
              <a:t>The 5 Why’s</a:t>
            </a:r>
          </a:p>
        </p:txBody>
      </p:sp>
    </p:spTree>
    <p:extLst>
      <p:ext uri="{BB962C8B-B14F-4D97-AF65-F5344CB8AC3E}">
        <p14:creationId xmlns:p14="http://schemas.microsoft.com/office/powerpoint/2010/main" val="2965028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DC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F5B7941F-26AC-60A7-8CFD-966898E6C5CC}"/>
              </a:ext>
            </a:extLst>
          </p:cNvPr>
          <p:cNvSpPr txBox="1">
            <a:spLocks/>
          </p:cNvSpPr>
          <p:nvPr/>
        </p:nvSpPr>
        <p:spPr>
          <a:xfrm>
            <a:off x="1537783" y="1354296"/>
            <a:ext cx="9150413" cy="7301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C8102E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>
                <a:latin typeface="Arial Black" panose="020B0A04020102020204" pitchFamily="34" charset="0"/>
              </a:rPr>
              <a:t>Our Membership Life Cycle</a:t>
            </a:r>
          </a:p>
        </p:txBody>
      </p:sp>
      <p:sp>
        <p:nvSpPr>
          <p:cNvPr id="7" name="Teardrop 6">
            <a:extLst>
              <a:ext uri="{FF2B5EF4-FFF2-40B4-BE49-F238E27FC236}">
                <a16:creationId xmlns:a16="http://schemas.microsoft.com/office/drawing/2014/main" id="{BE2A3DF7-4CCD-A350-EC39-ED4DB26F89A2}"/>
              </a:ext>
            </a:extLst>
          </p:cNvPr>
          <p:cNvSpPr/>
          <p:nvPr/>
        </p:nvSpPr>
        <p:spPr bwMode="auto">
          <a:xfrm rot="8100000">
            <a:off x="1694957" y="2600906"/>
            <a:ext cx="258245" cy="258313"/>
          </a:xfrm>
          <a:prstGeom prst="teardrop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1828434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914217" algn="l" defTabSz="1828434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828434" algn="l" defTabSz="1828434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742651" algn="l" defTabSz="1828434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3656868" algn="l" defTabSz="1828434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1086" algn="l" defTabSz="1828434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5485303" algn="l" defTabSz="1828434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6399520" algn="l" defTabSz="1828434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7313737" algn="l" defTabSz="1828434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sz="1800" dirty="0">
              <a:latin typeface="Lato Light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C00CF2B-7052-C439-32DC-ACDB46F00844}"/>
              </a:ext>
            </a:extLst>
          </p:cNvPr>
          <p:cNvGrpSpPr/>
          <p:nvPr/>
        </p:nvGrpSpPr>
        <p:grpSpPr>
          <a:xfrm>
            <a:off x="2168795" y="2501123"/>
            <a:ext cx="1706268" cy="1168736"/>
            <a:chOff x="554941" y="1464572"/>
            <a:chExt cx="1605398" cy="1089198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91E0183-49B4-2A77-3170-C87698D56E18}"/>
                </a:ext>
              </a:extLst>
            </p:cNvPr>
            <p:cNvSpPr txBox="1"/>
            <p:nvPr/>
          </p:nvSpPr>
          <p:spPr>
            <a:xfrm>
              <a:off x="684268" y="1464572"/>
              <a:ext cx="1432418" cy="1032592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rgbClr val="C8102E"/>
                  </a:solidFill>
                </a:rPr>
                <a:t>PROMOTE Your Branch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70198F5-AD34-3EC4-8846-0D7FBD20DC0B}"/>
                </a:ext>
              </a:extLst>
            </p:cNvPr>
            <p:cNvSpPr txBox="1"/>
            <p:nvPr/>
          </p:nvSpPr>
          <p:spPr>
            <a:xfrm>
              <a:off x="554941" y="2307549"/>
              <a:ext cx="1605398" cy="246221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endParaRPr lang="en-US" sz="1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1D93643D-9816-E202-E066-35F4162D6E54}"/>
              </a:ext>
            </a:extLst>
          </p:cNvPr>
          <p:cNvSpPr txBox="1"/>
          <p:nvPr/>
        </p:nvSpPr>
        <p:spPr>
          <a:xfrm>
            <a:off x="1953428" y="4305545"/>
            <a:ext cx="2148296" cy="1446550"/>
          </a:xfrm>
          <a:prstGeom prst="rect">
            <a:avLst/>
          </a:prstGeom>
          <a:noFill/>
        </p:spPr>
        <p:txBody>
          <a:bodyPr wrap="square" lIns="0" rtlCol="0" anchor="ctr">
            <a:spAutoFit/>
          </a:bodyPr>
          <a:lstStyle/>
          <a:p>
            <a:pPr algn="ctr"/>
            <a:r>
              <a:rPr lang="en-US" sz="2200" b="1" dirty="0">
                <a:solidFill>
                  <a:srgbClr val="144BFC"/>
                </a:solidFill>
              </a:rPr>
              <a:t>Maintain Member’s Interest and INVOLVE them </a:t>
            </a:r>
          </a:p>
        </p:txBody>
      </p:sp>
      <p:sp>
        <p:nvSpPr>
          <p:cNvPr id="12" name="Teardrop 11">
            <a:extLst>
              <a:ext uri="{FF2B5EF4-FFF2-40B4-BE49-F238E27FC236}">
                <a16:creationId xmlns:a16="http://schemas.microsoft.com/office/drawing/2014/main" id="{7DA27DB3-DBDB-2ADA-1377-26E141B4BA3D}"/>
              </a:ext>
            </a:extLst>
          </p:cNvPr>
          <p:cNvSpPr/>
          <p:nvPr/>
        </p:nvSpPr>
        <p:spPr bwMode="auto">
          <a:xfrm rot="8100000">
            <a:off x="1694958" y="4399550"/>
            <a:ext cx="258245" cy="258313"/>
          </a:xfrm>
          <a:prstGeom prst="teardrop">
            <a:avLst/>
          </a:prstGeom>
          <a:solidFill>
            <a:srgbClr val="144B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1828434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914217" algn="l" defTabSz="1828434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828434" algn="l" defTabSz="1828434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742651" algn="l" defTabSz="1828434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3656868" algn="l" defTabSz="1828434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1086" algn="l" defTabSz="1828434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5485303" algn="l" defTabSz="1828434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6399520" algn="l" defTabSz="1828434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7313737" algn="l" defTabSz="1828434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sz="1800" dirty="0">
              <a:latin typeface="Lato Light"/>
            </a:endParaRPr>
          </a:p>
        </p:txBody>
      </p:sp>
      <p:sp>
        <p:nvSpPr>
          <p:cNvPr id="13" name="Teardrop 12">
            <a:extLst>
              <a:ext uri="{FF2B5EF4-FFF2-40B4-BE49-F238E27FC236}">
                <a16:creationId xmlns:a16="http://schemas.microsoft.com/office/drawing/2014/main" id="{335871EC-A4EC-FC1C-DE54-0229C5270089}"/>
              </a:ext>
            </a:extLst>
          </p:cNvPr>
          <p:cNvSpPr/>
          <p:nvPr/>
        </p:nvSpPr>
        <p:spPr bwMode="auto">
          <a:xfrm rot="8100000">
            <a:off x="8322252" y="2600905"/>
            <a:ext cx="258245" cy="258313"/>
          </a:xfrm>
          <a:prstGeom prst="teardrop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1828434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914217" algn="l" defTabSz="1828434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828434" algn="l" defTabSz="1828434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742651" algn="l" defTabSz="1828434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3656868" algn="l" defTabSz="1828434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1086" algn="l" defTabSz="1828434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5485303" algn="l" defTabSz="1828434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6399520" algn="l" defTabSz="1828434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7313737" algn="l" defTabSz="1828434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sz="1800" dirty="0">
              <a:latin typeface="Lato Light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B8F49A5-D57A-713C-B15E-F5C3483862CF}"/>
              </a:ext>
            </a:extLst>
          </p:cNvPr>
          <p:cNvSpPr txBox="1"/>
          <p:nvPr/>
        </p:nvSpPr>
        <p:spPr>
          <a:xfrm>
            <a:off x="8736206" y="2476349"/>
            <a:ext cx="1605398" cy="1446550"/>
          </a:xfrm>
          <a:prstGeom prst="rect">
            <a:avLst/>
          </a:prstGeom>
          <a:noFill/>
        </p:spPr>
        <p:txBody>
          <a:bodyPr wrap="square" lIns="0" rtlCol="0" anchor="ctr">
            <a:spAutoFit/>
          </a:bodyPr>
          <a:lstStyle/>
          <a:p>
            <a:pPr algn="ctr"/>
            <a:r>
              <a:rPr lang="en-US" sz="2200" b="1" dirty="0">
                <a:solidFill>
                  <a:srgbClr val="7030A0"/>
                </a:solidFill>
              </a:rPr>
              <a:t>ATTRACT Guests</a:t>
            </a:r>
          </a:p>
          <a:p>
            <a:pPr algn="ctr"/>
            <a:r>
              <a:rPr lang="en-US" sz="2200" b="1" dirty="0">
                <a:solidFill>
                  <a:srgbClr val="7030A0"/>
                </a:solidFill>
              </a:rPr>
              <a:t>With</a:t>
            </a:r>
          </a:p>
          <a:p>
            <a:pPr algn="ctr"/>
            <a:r>
              <a:rPr lang="en-US" sz="2200" b="1" dirty="0">
                <a:solidFill>
                  <a:srgbClr val="7030A0"/>
                </a:solidFill>
              </a:rPr>
              <a:t>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3F25034-9BCA-DBB5-B751-17A348F9CAB4}"/>
              </a:ext>
            </a:extLst>
          </p:cNvPr>
          <p:cNvSpPr txBox="1"/>
          <p:nvPr/>
        </p:nvSpPr>
        <p:spPr>
          <a:xfrm>
            <a:off x="8634006" y="4305545"/>
            <a:ext cx="2054190" cy="1785104"/>
          </a:xfrm>
          <a:prstGeom prst="rect">
            <a:avLst/>
          </a:prstGeom>
          <a:noFill/>
        </p:spPr>
        <p:txBody>
          <a:bodyPr wrap="square" lIns="0" rtlCol="0" anchor="ctr">
            <a:spAutoFit/>
          </a:bodyPr>
          <a:lstStyle/>
          <a:p>
            <a:pPr algn="ctr"/>
            <a:r>
              <a:rPr lang="en-US" sz="2200" b="1" dirty="0">
                <a:solidFill>
                  <a:srgbClr val="00B050"/>
                </a:solidFill>
              </a:rPr>
              <a:t>CONVERT Guests to Members and INTEGRATE them</a:t>
            </a:r>
          </a:p>
        </p:txBody>
      </p:sp>
      <p:sp>
        <p:nvSpPr>
          <p:cNvPr id="16" name="Teardrop 15">
            <a:extLst>
              <a:ext uri="{FF2B5EF4-FFF2-40B4-BE49-F238E27FC236}">
                <a16:creationId xmlns:a16="http://schemas.microsoft.com/office/drawing/2014/main" id="{70AE0937-C4B0-F4F2-CDA0-D8A2F92A36C9}"/>
              </a:ext>
            </a:extLst>
          </p:cNvPr>
          <p:cNvSpPr/>
          <p:nvPr/>
        </p:nvSpPr>
        <p:spPr bwMode="auto">
          <a:xfrm rot="8100000">
            <a:off x="8322252" y="4399550"/>
            <a:ext cx="258245" cy="258313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1828434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914217" algn="l" defTabSz="1828434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828434" algn="l" defTabSz="1828434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742651" algn="l" defTabSz="1828434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3656868" algn="l" defTabSz="1828434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1086" algn="l" defTabSz="1828434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5485303" algn="l" defTabSz="1828434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6399520" algn="l" defTabSz="1828434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7313737" algn="l" defTabSz="1828434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sz="1800" dirty="0">
              <a:latin typeface="Lato Light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8B2849C-6374-891D-93FB-177E634D2FF4}"/>
              </a:ext>
            </a:extLst>
          </p:cNvPr>
          <p:cNvGrpSpPr/>
          <p:nvPr/>
        </p:nvGrpSpPr>
        <p:grpSpPr>
          <a:xfrm>
            <a:off x="4294374" y="2344803"/>
            <a:ext cx="3566160" cy="3569441"/>
            <a:chOff x="2788920" y="1642639"/>
            <a:chExt cx="3566160" cy="3569441"/>
          </a:xfrm>
        </p:grpSpPr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id="{A306968C-9CAE-2BFE-A242-9CE4F29DDD6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3141" y="3647168"/>
              <a:ext cx="2568817" cy="1564912"/>
            </a:xfrm>
            <a:custGeom>
              <a:avLst/>
              <a:gdLst>
                <a:gd name="T0" fmla="*/ 0 w 3135"/>
                <a:gd name="T1" fmla="*/ 1008 h 1907"/>
                <a:gd name="T2" fmla="*/ 34 w 3135"/>
                <a:gd name="T3" fmla="*/ 1037 h 1907"/>
                <a:gd name="T4" fmla="*/ 282 w 3135"/>
                <a:gd name="T5" fmla="*/ 1216 h 1907"/>
                <a:gd name="T6" fmla="*/ 527 w 3135"/>
                <a:gd name="T7" fmla="*/ 1374 h 1907"/>
                <a:gd name="T8" fmla="*/ 747 w 3135"/>
                <a:gd name="T9" fmla="*/ 1500 h 1907"/>
                <a:gd name="T10" fmla="*/ 905 w 3135"/>
                <a:gd name="T11" fmla="*/ 1582 h 1907"/>
                <a:gd name="T12" fmla="*/ 1074 w 3135"/>
                <a:gd name="T13" fmla="*/ 1662 h 1907"/>
                <a:gd name="T14" fmla="*/ 1249 w 3135"/>
                <a:gd name="T15" fmla="*/ 1734 h 1907"/>
                <a:gd name="T16" fmla="*/ 1429 w 3135"/>
                <a:gd name="T17" fmla="*/ 1798 h 1907"/>
                <a:gd name="T18" fmla="*/ 1612 w 3135"/>
                <a:gd name="T19" fmla="*/ 1848 h 1907"/>
                <a:gd name="T20" fmla="*/ 1797 w 3135"/>
                <a:gd name="T21" fmla="*/ 1886 h 1907"/>
                <a:gd name="T22" fmla="*/ 1981 w 3135"/>
                <a:gd name="T23" fmla="*/ 1905 h 1907"/>
                <a:gd name="T24" fmla="*/ 2073 w 3135"/>
                <a:gd name="T25" fmla="*/ 1907 h 1907"/>
                <a:gd name="T26" fmla="*/ 2153 w 3135"/>
                <a:gd name="T27" fmla="*/ 1905 h 1907"/>
                <a:gd name="T28" fmla="*/ 2314 w 3135"/>
                <a:gd name="T29" fmla="*/ 1887 h 1907"/>
                <a:gd name="T30" fmla="*/ 2470 w 3135"/>
                <a:gd name="T31" fmla="*/ 1851 h 1907"/>
                <a:gd name="T32" fmla="*/ 2619 w 3135"/>
                <a:gd name="T33" fmla="*/ 1791 h 1907"/>
                <a:gd name="T34" fmla="*/ 2691 w 3135"/>
                <a:gd name="T35" fmla="*/ 1752 h 1907"/>
                <a:gd name="T36" fmla="*/ 2731 w 3135"/>
                <a:gd name="T37" fmla="*/ 1729 h 1907"/>
                <a:gd name="T38" fmla="*/ 2803 w 3135"/>
                <a:gd name="T39" fmla="*/ 1678 h 1907"/>
                <a:gd name="T40" fmla="*/ 2866 w 3135"/>
                <a:gd name="T41" fmla="*/ 1624 h 1907"/>
                <a:gd name="T42" fmla="*/ 2922 w 3135"/>
                <a:gd name="T43" fmla="*/ 1567 h 1907"/>
                <a:gd name="T44" fmla="*/ 2970 w 3135"/>
                <a:gd name="T45" fmla="*/ 1506 h 1907"/>
                <a:gd name="T46" fmla="*/ 3011 w 3135"/>
                <a:gd name="T47" fmla="*/ 1441 h 1907"/>
                <a:gd name="T48" fmla="*/ 3045 w 3135"/>
                <a:gd name="T49" fmla="*/ 1375 h 1907"/>
                <a:gd name="T50" fmla="*/ 3074 w 3135"/>
                <a:gd name="T51" fmla="*/ 1306 h 1907"/>
                <a:gd name="T52" fmla="*/ 3106 w 3135"/>
                <a:gd name="T53" fmla="*/ 1201 h 1907"/>
                <a:gd name="T54" fmla="*/ 3129 w 3135"/>
                <a:gd name="T55" fmla="*/ 1055 h 1907"/>
                <a:gd name="T56" fmla="*/ 3135 w 3135"/>
                <a:gd name="T57" fmla="*/ 908 h 1907"/>
                <a:gd name="T58" fmla="*/ 3124 w 3135"/>
                <a:gd name="T59" fmla="*/ 763 h 1907"/>
                <a:gd name="T60" fmla="*/ 3103 w 3135"/>
                <a:gd name="T61" fmla="*/ 622 h 1907"/>
                <a:gd name="T62" fmla="*/ 3074 w 3135"/>
                <a:gd name="T63" fmla="*/ 487 h 1907"/>
                <a:gd name="T64" fmla="*/ 3020 w 3135"/>
                <a:gd name="T65" fmla="*/ 305 h 1907"/>
                <a:gd name="T66" fmla="*/ 2915 w 3135"/>
                <a:gd name="T67" fmla="*/ 39 h 1907"/>
                <a:gd name="T68" fmla="*/ 2895 w 3135"/>
                <a:gd name="T69" fmla="*/ 0 h 1907"/>
                <a:gd name="T70" fmla="*/ 2884 w 3135"/>
                <a:gd name="T71" fmla="*/ 26 h 1907"/>
                <a:gd name="T72" fmla="*/ 2796 w 3135"/>
                <a:gd name="T73" fmla="*/ 200 h 1907"/>
                <a:gd name="T74" fmla="*/ 2702 w 3135"/>
                <a:gd name="T75" fmla="*/ 360 h 1907"/>
                <a:gd name="T76" fmla="*/ 2576 w 3135"/>
                <a:gd name="T77" fmla="*/ 542 h 1907"/>
                <a:gd name="T78" fmla="*/ 2462 w 3135"/>
                <a:gd name="T79" fmla="*/ 680 h 1907"/>
                <a:gd name="T80" fmla="*/ 2376 w 3135"/>
                <a:gd name="T81" fmla="*/ 770 h 1907"/>
                <a:gd name="T82" fmla="*/ 2284 w 3135"/>
                <a:gd name="T83" fmla="*/ 855 h 1907"/>
                <a:gd name="T84" fmla="*/ 2184 w 3135"/>
                <a:gd name="T85" fmla="*/ 934 h 1907"/>
                <a:gd name="T86" fmla="*/ 2078 w 3135"/>
                <a:gd name="T87" fmla="*/ 1006 h 1907"/>
                <a:gd name="T88" fmla="*/ 1964 w 3135"/>
                <a:gd name="T89" fmla="*/ 1065 h 1907"/>
                <a:gd name="T90" fmla="*/ 1905 w 3135"/>
                <a:gd name="T91" fmla="*/ 1090 h 1907"/>
                <a:gd name="T92" fmla="*/ 1805 w 3135"/>
                <a:gd name="T93" fmla="*/ 1128 h 1907"/>
                <a:gd name="T94" fmla="*/ 1604 w 3135"/>
                <a:gd name="T95" fmla="*/ 1182 h 1907"/>
                <a:gd name="T96" fmla="*/ 1405 w 3135"/>
                <a:gd name="T97" fmla="*/ 1216 h 1907"/>
                <a:gd name="T98" fmla="*/ 1210 w 3135"/>
                <a:gd name="T99" fmla="*/ 1231 h 1907"/>
                <a:gd name="T100" fmla="*/ 1115 w 3135"/>
                <a:gd name="T101" fmla="*/ 1233 h 1907"/>
                <a:gd name="T102" fmla="*/ 1000 w 3135"/>
                <a:gd name="T103" fmla="*/ 1230 h 1907"/>
                <a:gd name="T104" fmla="*/ 782 w 3135"/>
                <a:gd name="T105" fmla="*/ 1212 h 1907"/>
                <a:gd name="T106" fmla="*/ 582 w 3135"/>
                <a:gd name="T107" fmla="*/ 1181 h 1907"/>
                <a:gd name="T108" fmla="*/ 404 w 3135"/>
                <a:gd name="T109" fmla="*/ 1141 h 1907"/>
                <a:gd name="T110" fmla="*/ 185 w 3135"/>
                <a:gd name="T111" fmla="*/ 1078 h 1907"/>
                <a:gd name="T112" fmla="*/ 16 w 3135"/>
                <a:gd name="T113" fmla="*/ 1015 h 1907"/>
                <a:gd name="T114" fmla="*/ 0 w 3135"/>
                <a:gd name="T115" fmla="*/ 1008 h 1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135" h="1907">
                  <a:moveTo>
                    <a:pt x="0" y="1008"/>
                  </a:moveTo>
                  <a:lnTo>
                    <a:pt x="34" y="1037"/>
                  </a:lnTo>
                  <a:lnTo>
                    <a:pt x="282" y="1216"/>
                  </a:lnTo>
                  <a:lnTo>
                    <a:pt x="527" y="1374"/>
                  </a:lnTo>
                  <a:lnTo>
                    <a:pt x="747" y="1500"/>
                  </a:lnTo>
                  <a:lnTo>
                    <a:pt x="905" y="1582"/>
                  </a:lnTo>
                  <a:lnTo>
                    <a:pt x="1074" y="1662"/>
                  </a:lnTo>
                  <a:lnTo>
                    <a:pt x="1249" y="1734"/>
                  </a:lnTo>
                  <a:lnTo>
                    <a:pt x="1429" y="1798"/>
                  </a:lnTo>
                  <a:lnTo>
                    <a:pt x="1612" y="1848"/>
                  </a:lnTo>
                  <a:lnTo>
                    <a:pt x="1797" y="1886"/>
                  </a:lnTo>
                  <a:lnTo>
                    <a:pt x="1981" y="1905"/>
                  </a:lnTo>
                  <a:lnTo>
                    <a:pt x="2073" y="1907"/>
                  </a:lnTo>
                  <a:lnTo>
                    <a:pt x="2153" y="1905"/>
                  </a:lnTo>
                  <a:lnTo>
                    <a:pt x="2314" y="1887"/>
                  </a:lnTo>
                  <a:lnTo>
                    <a:pt x="2470" y="1851"/>
                  </a:lnTo>
                  <a:lnTo>
                    <a:pt x="2619" y="1791"/>
                  </a:lnTo>
                  <a:lnTo>
                    <a:pt x="2691" y="1752"/>
                  </a:lnTo>
                  <a:lnTo>
                    <a:pt x="2731" y="1729"/>
                  </a:lnTo>
                  <a:lnTo>
                    <a:pt x="2803" y="1678"/>
                  </a:lnTo>
                  <a:lnTo>
                    <a:pt x="2866" y="1624"/>
                  </a:lnTo>
                  <a:lnTo>
                    <a:pt x="2922" y="1567"/>
                  </a:lnTo>
                  <a:lnTo>
                    <a:pt x="2970" y="1506"/>
                  </a:lnTo>
                  <a:lnTo>
                    <a:pt x="3011" y="1441"/>
                  </a:lnTo>
                  <a:lnTo>
                    <a:pt x="3045" y="1375"/>
                  </a:lnTo>
                  <a:lnTo>
                    <a:pt x="3074" y="1306"/>
                  </a:lnTo>
                  <a:lnTo>
                    <a:pt x="3106" y="1201"/>
                  </a:lnTo>
                  <a:lnTo>
                    <a:pt x="3129" y="1055"/>
                  </a:lnTo>
                  <a:lnTo>
                    <a:pt x="3135" y="908"/>
                  </a:lnTo>
                  <a:lnTo>
                    <a:pt x="3124" y="763"/>
                  </a:lnTo>
                  <a:lnTo>
                    <a:pt x="3103" y="622"/>
                  </a:lnTo>
                  <a:lnTo>
                    <a:pt x="3074" y="487"/>
                  </a:lnTo>
                  <a:lnTo>
                    <a:pt x="3020" y="305"/>
                  </a:lnTo>
                  <a:lnTo>
                    <a:pt x="2915" y="39"/>
                  </a:lnTo>
                  <a:lnTo>
                    <a:pt x="2895" y="0"/>
                  </a:lnTo>
                  <a:lnTo>
                    <a:pt x="2884" y="26"/>
                  </a:lnTo>
                  <a:lnTo>
                    <a:pt x="2796" y="200"/>
                  </a:lnTo>
                  <a:lnTo>
                    <a:pt x="2702" y="360"/>
                  </a:lnTo>
                  <a:lnTo>
                    <a:pt x="2576" y="542"/>
                  </a:lnTo>
                  <a:lnTo>
                    <a:pt x="2462" y="680"/>
                  </a:lnTo>
                  <a:lnTo>
                    <a:pt x="2376" y="770"/>
                  </a:lnTo>
                  <a:lnTo>
                    <a:pt x="2284" y="855"/>
                  </a:lnTo>
                  <a:lnTo>
                    <a:pt x="2184" y="934"/>
                  </a:lnTo>
                  <a:lnTo>
                    <a:pt x="2078" y="1006"/>
                  </a:lnTo>
                  <a:lnTo>
                    <a:pt x="1964" y="1065"/>
                  </a:lnTo>
                  <a:lnTo>
                    <a:pt x="1905" y="1090"/>
                  </a:lnTo>
                  <a:lnTo>
                    <a:pt x="1805" y="1128"/>
                  </a:lnTo>
                  <a:lnTo>
                    <a:pt x="1604" y="1182"/>
                  </a:lnTo>
                  <a:lnTo>
                    <a:pt x="1405" y="1216"/>
                  </a:lnTo>
                  <a:lnTo>
                    <a:pt x="1210" y="1231"/>
                  </a:lnTo>
                  <a:lnTo>
                    <a:pt x="1115" y="1233"/>
                  </a:lnTo>
                  <a:lnTo>
                    <a:pt x="1000" y="1230"/>
                  </a:lnTo>
                  <a:lnTo>
                    <a:pt x="782" y="1212"/>
                  </a:lnTo>
                  <a:lnTo>
                    <a:pt x="582" y="1181"/>
                  </a:lnTo>
                  <a:lnTo>
                    <a:pt x="404" y="1141"/>
                  </a:lnTo>
                  <a:lnTo>
                    <a:pt x="185" y="1078"/>
                  </a:lnTo>
                  <a:lnTo>
                    <a:pt x="16" y="1015"/>
                  </a:lnTo>
                  <a:lnTo>
                    <a:pt x="0" y="1008"/>
                  </a:lnTo>
                </a:path>
              </a:pathLst>
            </a:cu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45720" rIns="365760" bIns="182880" numCol="1" anchor="b" anchorCtr="0" compatLnSpc="1">
              <a:prstTxWarp prst="textNoShape">
                <a:avLst/>
              </a:prstTxWarp>
            </a:bodyPr>
            <a:lstStyle/>
            <a:p>
              <a:pPr algn="r"/>
              <a:r>
                <a:rPr lang="en-US" sz="3200" b="1" dirty="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50499DFF-890B-A4F0-1FED-9942528289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6215" y="1642639"/>
              <a:ext cx="2572096" cy="1564912"/>
            </a:xfrm>
            <a:custGeom>
              <a:avLst/>
              <a:gdLst>
                <a:gd name="T0" fmla="*/ 240 w 3134"/>
                <a:gd name="T1" fmla="*/ 1908 h 1908"/>
                <a:gd name="T2" fmla="*/ 219 w 3134"/>
                <a:gd name="T3" fmla="*/ 1868 h 1908"/>
                <a:gd name="T4" fmla="*/ 114 w 3134"/>
                <a:gd name="T5" fmla="*/ 1602 h 1908"/>
                <a:gd name="T6" fmla="*/ 61 w 3134"/>
                <a:gd name="T7" fmla="*/ 1420 h 1908"/>
                <a:gd name="T8" fmla="*/ 31 w 3134"/>
                <a:gd name="T9" fmla="*/ 1285 h 1908"/>
                <a:gd name="T10" fmla="*/ 10 w 3134"/>
                <a:gd name="T11" fmla="*/ 1143 h 1908"/>
                <a:gd name="T12" fmla="*/ 0 w 3134"/>
                <a:gd name="T13" fmla="*/ 998 h 1908"/>
                <a:gd name="T14" fmla="*/ 5 w 3134"/>
                <a:gd name="T15" fmla="*/ 852 h 1908"/>
                <a:gd name="T16" fmla="*/ 28 w 3134"/>
                <a:gd name="T17" fmla="*/ 707 h 1908"/>
                <a:gd name="T18" fmla="*/ 61 w 3134"/>
                <a:gd name="T19" fmla="*/ 600 h 1908"/>
                <a:gd name="T20" fmla="*/ 89 w 3134"/>
                <a:gd name="T21" fmla="*/ 532 h 1908"/>
                <a:gd name="T22" fmla="*/ 123 w 3134"/>
                <a:gd name="T23" fmla="*/ 466 h 1908"/>
                <a:gd name="T24" fmla="*/ 164 w 3134"/>
                <a:gd name="T25" fmla="*/ 402 h 1908"/>
                <a:gd name="T26" fmla="*/ 212 w 3134"/>
                <a:gd name="T27" fmla="*/ 340 h 1908"/>
                <a:gd name="T28" fmla="*/ 268 w 3134"/>
                <a:gd name="T29" fmla="*/ 283 h 1908"/>
                <a:gd name="T30" fmla="*/ 332 w 3134"/>
                <a:gd name="T31" fmla="*/ 228 h 1908"/>
                <a:gd name="T32" fmla="*/ 403 w 3134"/>
                <a:gd name="T33" fmla="*/ 178 h 1908"/>
                <a:gd name="T34" fmla="*/ 443 w 3134"/>
                <a:gd name="T35" fmla="*/ 155 h 1908"/>
                <a:gd name="T36" fmla="*/ 492 w 3134"/>
                <a:gd name="T37" fmla="*/ 127 h 1908"/>
                <a:gd name="T38" fmla="*/ 593 w 3134"/>
                <a:gd name="T39" fmla="*/ 82 h 1908"/>
                <a:gd name="T40" fmla="*/ 698 w 3134"/>
                <a:gd name="T41" fmla="*/ 47 h 1908"/>
                <a:gd name="T42" fmla="*/ 805 w 3134"/>
                <a:gd name="T43" fmla="*/ 22 h 1908"/>
                <a:gd name="T44" fmla="*/ 913 w 3134"/>
                <a:gd name="T45" fmla="*/ 7 h 1908"/>
                <a:gd name="T46" fmla="*/ 1024 w 3134"/>
                <a:gd name="T47" fmla="*/ 0 h 1908"/>
                <a:gd name="T48" fmla="*/ 1136 w 3134"/>
                <a:gd name="T49" fmla="*/ 2 h 1908"/>
                <a:gd name="T50" fmla="*/ 1248 w 3134"/>
                <a:gd name="T51" fmla="*/ 11 h 1908"/>
                <a:gd name="T52" fmla="*/ 1418 w 3134"/>
                <a:gd name="T53" fmla="*/ 35 h 1908"/>
                <a:gd name="T54" fmla="*/ 1643 w 3134"/>
                <a:gd name="T55" fmla="*/ 91 h 1908"/>
                <a:gd name="T56" fmla="*/ 1865 w 3134"/>
                <a:gd name="T57" fmla="*/ 165 h 1908"/>
                <a:gd name="T58" fmla="*/ 2079 w 3134"/>
                <a:gd name="T59" fmla="*/ 253 h 1908"/>
                <a:gd name="T60" fmla="*/ 2281 w 3134"/>
                <a:gd name="T61" fmla="*/ 352 h 1908"/>
                <a:gd name="T62" fmla="*/ 2471 w 3134"/>
                <a:gd name="T63" fmla="*/ 454 h 1908"/>
                <a:gd name="T64" fmla="*/ 2724 w 3134"/>
                <a:gd name="T65" fmla="*/ 607 h 1908"/>
                <a:gd name="T66" fmla="*/ 3082 w 3134"/>
                <a:gd name="T67" fmla="*/ 857 h 1908"/>
                <a:gd name="T68" fmla="*/ 3134 w 3134"/>
                <a:gd name="T69" fmla="*/ 899 h 1908"/>
                <a:gd name="T70" fmla="*/ 3103 w 3134"/>
                <a:gd name="T71" fmla="*/ 884 h 1908"/>
                <a:gd name="T72" fmla="*/ 2880 w 3134"/>
                <a:gd name="T73" fmla="*/ 808 h 1908"/>
                <a:gd name="T74" fmla="*/ 2658 w 3134"/>
                <a:gd name="T75" fmla="*/ 748 h 1908"/>
                <a:gd name="T76" fmla="*/ 2458 w 3134"/>
                <a:gd name="T77" fmla="*/ 711 h 1908"/>
                <a:gd name="T78" fmla="*/ 2312 w 3134"/>
                <a:gd name="T79" fmla="*/ 691 h 1908"/>
                <a:gd name="T80" fmla="*/ 2159 w 3134"/>
                <a:gd name="T81" fmla="*/ 678 h 1908"/>
                <a:gd name="T82" fmla="*/ 1997 w 3134"/>
                <a:gd name="T83" fmla="*/ 674 h 1908"/>
                <a:gd name="T84" fmla="*/ 1831 w 3134"/>
                <a:gd name="T85" fmla="*/ 682 h 1908"/>
                <a:gd name="T86" fmla="*/ 1661 w 3134"/>
                <a:gd name="T87" fmla="*/ 702 h 1908"/>
                <a:gd name="T88" fmla="*/ 1489 w 3134"/>
                <a:gd name="T89" fmla="*/ 735 h 1908"/>
                <a:gd name="T90" fmla="*/ 1315 w 3134"/>
                <a:gd name="T91" fmla="*/ 784 h 1908"/>
                <a:gd name="T92" fmla="*/ 1230 w 3134"/>
                <a:gd name="T93" fmla="*/ 817 h 1908"/>
                <a:gd name="T94" fmla="*/ 1170 w 3134"/>
                <a:gd name="T95" fmla="*/ 841 h 1908"/>
                <a:gd name="T96" fmla="*/ 1056 w 3134"/>
                <a:gd name="T97" fmla="*/ 901 h 1908"/>
                <a:gd name="T98" fmla="*/ 950 w 3134"/>
                <a:gd name="T99" fmla="*/ 972 h 1908"/>
                <a:gd name="T100" fmla="*/ 850 w 3134"/>
                <a:gd name="T101" fmla="*/ 1051 h 1908"/>
                <a:gd name="T102" fmla="*/ 758 w 3134"/>
                <a:gd name="T103" fmla="*/ 1137 h 1908"/>
                <a:gd name="T104" fmla="*/ 672 w 3134"/>
                <a:gd name="T105" fmla="*/ 1226 h 1908"/>
                <a:gd name="T106" fmla="*/ 558 w 3134"/>
                <a:gd name="T107" fmla="*/ 1365 h 1908"/>
                <a:gd name="T108" fmla="*/ 433 w 3134"/>
                <a:gd name="T109" fmla="*/ 1547 h 1908"/>
                <a:gd name="T110" fmla="*/ 338 w 3134"/>
                <a:gd name="T111" fmla="*/ 1707 h 1908"/>
                <a:gd name="T112" fmla="*/ 250 w 3134"/>
                <a:gd name="T113" fmla="*/ 1881 h 1908"/>
                <a:gd name="T114" fmla="*/ 240 w 3134"/>
                <a:gd name="T115" fmla="*/ 1908 h 1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134" h="1908">
                  <a:moveTo>
                    <a:pt x="240" y="1908"/>
                  </a:moveTo>
                  <a:lnTo>
                    <a:pt x="219" y="1868"/>
                  </a:lnTo>
                  <a:lnTo>
                    <a:pt x="114" y="1602"/>
                  </a:lnTo>
                  <a:lnTo>
                    <a:pt x="61" y="1420"/>
                  </a:lnTo>
                  <a:lnTo>
                    <a:pt x="31" y="1285"/>
                  </a:lnTo>
                  <a:lnTo>
                    <a:pt x="10" y="1143"/>
                  </a:lnTo>
                  <a:lnTo>
                    <a:pt x="0" y="998"/>
                  </a:lnTo>
                  <a:lnTo>
                    <a:pt x="5" y="852"/>
                  </a:lnTo>
                  <a:lnTo>
                    <a:pt x="28" y="707"/>
                  </a:lnTo>
                  <a:lnTo>
                    <a:pt x="61" y="600"/>
                  </a:lnTo>
                  <a:lnTo>
                    <a:pt x="89" y="532"/>
                  </a:lnTo>
                  <a:lnTo>
                    <a:pt x="123" y="466"/>
                  </a:lnTo>
                  <a:lnTo>
                    <a:pt x="164" y="402"/>
                  </a:lnTo>
                  <a:lnTo>
                    <a:pt x="212" y="340"/>
                  </a:lnTo>
                  <a:lnTo>
                    <a:pt x="268" y="283"/>
                  </a:lnTo>
                  <a:lnTo>
                    <a:pt x="332" y="228"/>
                  </a:lnTo>
                  <a:lnTo>
                    <a:pt x="403" y="178"/>
                  </a:lnTo>
                  <a:lnTo>
                    <a:pt x="443" y="155"/>
                  </a:lnTo>
                  <a:lnTo>
                    <a:pt x="492" y="127"/>
                  </a:lnTo>
                  <a:lnTo>
                    <a:pt x="593" y="82"/>
                  </a:lnTo>
                  <a:lnTo>
                    <a:pt x="698" y="47"/>
                  </a:lnTo>
                  <a:lnTo>
                    <a:pt x="805" y="22"/>
                  </a:lnTo>
                  <a:lnTo>
                    <a:pt x="913" y="7"/>
                  </a:lnTo>
                  <a:lnTo>
                    <a:pt x="1024" y="0"/>
                  </a:lnTo>
                  <a:lnTo>
                    <a:pt x="1136" y="2"/>
                  </a:lnTo>
                  <a:lnTo>
                    <a:pt x="1248" y="11"/>
                  </a:lnTo>
                  <a:lnTo>
                    <a:pt x="1418" y="35"/>
                  </a:lnTo>
                  <a:lnTo>
                    <a:pt x="1643" y="91"/>
                  </a:lnTo>
                  <a:lnTo>
                    <a:pt x="1865" y="165"/>
                  </a:lnTo>
                  <a:lnTo>
                    <a:pt x="2079" y="253"/>
                  </a:lnTo>
                  <a:lnTo>
                    <a:pt x="2281" y="352"/>
                  </a:lnTo>
                  <a:lnTo>
                    <a:pt x="2471" y="454"/>
                  </a:lnTo>
                  <a:lnTo>
                    <a:pt x="2724" y="607"/>
                  </a:lnTo>
                  <a:lnTo>
                    <a:pt x="3082" y="857"/>
                  </a:lnTo>
                  <a:lnTo>
                    <a:pt x="3134" y="899"/>
                  </a:lnTo>
                  <a:lnTo>
                    <a:pt x="3103" y="884"/>
                  </a:lnTo>
                  <a:lnTo>
                    <a:pt x="2880" y="808"/>
                  </a:lnTo>
                  <a:lnTo>
                    <a:pt x="2658" y="748"/>
                  </a:lnTo>
                  <a:lnTo>
                    <a:pt x="2458" y="711"/>
                  </a:lnTo>
                  <a:lnTo>
                    <a:pt x="2312" y="691"/>
                  </a:lnTo>
                  <a:lnTo>
                    <a:pt x="2159" y="678"/>
                  </a:lnTo>
                  <a:lnTo>
                    <a:pt x="1997" y="674"/>
                  </a:lnTo>
                  <a:lnTo>
                    <a:pt x="1831" y="682"/>
                  </a:lnTo>
                  <a:lnTo>
                    <a:pt x="1661" y="702"/>
                  </a:lnTo>
                  <a:lnTo>
                    <a:pt x="1489" y="735"/>
                  </a:lnTo>
                  <a:lnTo>
                    <a:pt x="1315" y="784"/>
                  </a:lnTo>
                  <a:lnTo>
                    <a:pt x="1230" y="817"/>
                  </a:lnTo>
                  <a:lnTo>
                    <a:pt x="1170" y="841"/>
                  </a:lnTo>
                  <a:lnTo>
                    <a:pt x="1056" y="901"/>
                  </a:lnTo>
                  <a:lnTo>
                    <a:pt x="950" y="972"/>
                  </a:lnTo>
                  <a:lnTo>
                    <a:pt x="850" y="1051"/>
                  </a:lnTo>
                  <a:lnTo>
                    <a:pt x="758" y="1137"/>
                  </a:lnTo>
                  <a:lnTo>
                    <a:pt x="672" y="1226"/>
                  </a:lnTo>
                  <a:lnTo>
                    <a:pt x="558" y="1365"/>
                  </a:lnTo>
                  <a:lnTo>
                    <a:pt x="433" y="1547"/>
                  </a:lnTo>
                  <a:lnTo>
                    <a:pt x="338" y="1707"/>
                  </a:lnTo>
                  <a:lnTo>
                    <a:pt x="250" y="1881"/>
                  </a:lnTo>
                  <a:lnTo>
                    <a:pt x="240" y="1908"/>
                  </a:lnTo>
                  <a:close/>
                </a:path>
              </a:pathLst>
            </a:custGeom>
            <a:solidFill>
              <a:srgbClr val="C810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0" tIns="18288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3200" b="1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B4570237-7521-2191-A9FB-82232A7E623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0168" y="1659043"/>
              <a:ext cx="1564912" cy="2572096"/>
            </a:xfrm>
            <a:custGeom>
              <a:avLst/>
              <a:gdLst>
                <a:gd name="T0" fmla="*/ 0 w 1907"/>
                <a:gd name="T1" fmla="*/ 239 h 3134"/>
                <a:gd name="T2" fmla="*/ 39 w 1907"/>
                <a:gd name="T3" fmla="*/ 218 h 3134"/>
                <a:gd name="T4" fmla="*/ 306 w 1907"/>
                <a:gd name="T5" fmla="*/ 113 h 3134"/>
                <a:gd name="T6" fmla="*/ 489 w 1907"/>
                <a:gd name="T7" fmla="*/ 60 h 3134"/>
                <a:gd name="T8" fmla="*/ 623 w 1907"/>
                <a:gd name="T9" fmla="*/ 31 h 3134"/>
                <a:gd name="T10" fmla="*/ 764 w 1907"/>
                <a:gd name="T11" fmla="*/ 9 h 3134"/>
                <a:gd name="T12" fmla="*/ 909 w 1907"/>
                <a:gd name="T13" fmla="*/ 0 h 3134"/>
                <a:gd name="T14" fmla="*/ 1057 w 1907"/>
                <a:gd name="T15" fmla="*/ 5 h 3134"/>
                <a:gd name="T16" fmla="*/ 1202 w 1907"/>
                <a:gd name="T17" fmla="*/ 29 h 3134"/>
                <a:gd name="T18" fmla="*/ 1307 w 1907"/>
                <a:gd name="T19" fmla="*/ 61 h 3134"/>
                <a:gd name="T20" fmla="*/ 1376 w 1907"/>
                <a:gd name="T21" fmla="*/ 88 h 3134"/>
                <a:gd name="T22" fmla="*/ 1443 w 1907"/>
                <a:gd name="T23" fmla="*/ 123 h 3134"/>
                <a:gd name="T24" fmla="*/ 1507 w 1907"/>
                <a:gd name="T25" fmla="*/ 165 h 3134"/>
                <a:gd name="T26" fmla="*/ 1568 w 1907"/>
                <a:gd name="T27" fmla="*/ 213 h 3134"/>
                <a:gd name="T28" fmla="*/ 1626 w 1907"/>
                <a:gd name="T29" fmla="*/ 268 h 3134"/>
                <a:gd name="T30" fmla="*/ 1680 w 1907"/>
                <a:gd name="T31" fmla="*/ 332 h 3134"/>
                <a:gd name="T32" fmla="*/ 1731 w 1907"/>
                <a:gd name="T33" fmla="*/ 403 h 3134"/>
                <a:gd name="T34" fmla="*/ 1754 w 1907"/>
                <a:gd name="T35" fmla="*/ 442 h 3134"/>
                <a:gd name="T36" fmla="*/ 1781 w 1907"/>
                <a:gd name="T37" fmla="*/ 491 h 3134"/>
                <a:gd name="T38" fmla="*/ 1825 w 1907"/>
                <a:gd name="T39" fmla="*/ 594 h 3134"/>
                <a:gd name="T40" fmla="*/ 1860 w 1907"/>
                <a:gd name="T41" fmla="*/ 697 h 3134"/>
                <a:gd name="T42" fmla="*/ 1885 w 1907"/>
                <a:gd name="T43" fmla="*/ 805 h 3134"/>
                <a:gd name="T44" fmla="*/ 1901 w 1907"/>
                <a:gd name="T45" fmla="*/ 914 h 3134"/>
                <a:gd name="T46" fmla="*/ 1907 w 1907"/>
                <a:gd name="T47" fmla="*/ 1024 h 3134"/>
                <a:gd name="T48" fmla="*/ 1907 w 1907"/>
                <a:gd name="T49" fmla="*/ 1136 h 3134"/>
                <a:gd name="T50" fmla="*/ 1898 w 1907"/>
                <a:gd name="T51" fmla="*/ 1248 h 3134"/>
                <a:gd name="T52" fmla="*/ 1872 w 1907"/>
                <a:gd name="T53" fmla="*/ 1418 h 3134"/>
                <a:gd name="T54" fmla="*/ 1818 w 1907"/>
                <a:gd name="T55" fmla="*/ 1644 h 3134"/>
                <a:gd name="T56" fmla="*/ 1744 w 1907"/>
                <a:gd name="T57" fmla="*/ 1864 h 3134"/>
                <a:gd name="T58" fmla="*/ 1654 w 1907"/>
                <a:gd name="T59" fmla="*/ 2078 h 3134"/>
                <a:gd name="T60" fmla="*/ 1557 w 1907"/>
                <a:gd name="T61" fmla="*/ 2281 h 3134"/>
                <a:gd name="T62" fmla="*/ 1455 w 1907"/>
                <a:gd name="T63" fmla="*/ 2471 h 3134"/>
                <a:gd name="T64" fmla="*/ 1302 w 1907"/>
                <a:gd name="T65" fmla="*/ 2725 h 3134"/>
                <a:gd name="T66" fmla="*/ 1052 w 1907"/>
                <a:gd name="T67" fmla="*/ 3082 h 3134"/>
                <a:gd name="T68" fmla="*/ 1009 w 1907"/>
                <a:gd name="T69" fmla="*/ 3134 h 3134"/>
                <a:gd name="T70" fmla="*/ 1023 w 1907"/>
                <a:gd name="T71" fmla="*/ 3103 h 3134"/>
                <a:gd name="T72" fmla="*/ 1101 w 1907"/>
                <a:gd name="T73" fmla="*/ 2880 h 3134"/>
                <a:gd name="T74" fmla="*/ 1159 w 1907"/>
                <a:gd name="T75" fmla="*/ 2659 h 3134"/>
                <a:gd name="T76" fmla="*/ 1198 w 1907"/>
                <a:gd name="T77" fmla="*/ 2458 h 3134"/>
                <a:gd name="T78" fmla="*/ 1218 w 1907"/>
                <a:gd name="T79" fmla="*/ 2312 h 3134"/>
                <a:gd name="T80" fmla="*/ 1229 w 1907"/>
                <a:gd name="T81" fmla="*/ 2158 h 3134"/>
                <a:gd name="T82" fmla="*/ 1233 w 1907"/>
                <a:gd name="T83" fmla="*/ 1997 h 3134"/>
                <a:gd name="T84" fmla="*/ 1227 w 1907"/>
                <a:gd name="T85" fmla="*/ 1832 h 3134"/>
                <a:gd name="T86" fmla="*/ 1207 w 1907"/>
                <a:gd name="T87" fmla="*/ 1662 h 3134"/>
                <a:gd name="T88" fmla="*/ 1173 w 1907"/>
                <a:gd name="T89" fmla="*/ 1489 h 3134"/>
                <a:gd name="T90" fmla="*/ 1124 w 1907"/>
                <a:gd name="T91" fmla="*/ 1316 h 3134"/>
                <a:gd name="T92" fmla="*/ 1092 w 1907"/>
                <a:gd name="T93" fmla="*/ 1229 h 3134"/>
                <a:gd name="T94" fmla="*/ 1066 w 1907"/>
                <a:gd name="T95" fmla="*/ 1169 h 3134"/>
                <a:gd name="T96" fmla="*/ 1006 w 1907"/>
                <a:gd name="T97" fmla="*/ 1056 h 3134"/>
                <a:gd name="T98" fmla="*/ 936 w 1907"/>
                <a:gd name="T99" fmla="*/ 949 h 3134"/>
                <a:gd name="T100" fmla="*/ 857 w 1907"/>
                <a:gd name="T101" fmla="*/ 850 h 3134"/>
                <a:gd name="T102" fmla="*/ 772 w 1907"/>
                <a:gd name="T103" fmla="*/ 757 h 3134"/>
                <a:gd name="T104" fmla="*/ 681 w 1907"/>
                <a:gd name="T105" fmla="*/ 673 h 3134"/>
                <a:gd name="T106" fmla="*/ 542 w 1907"/>
                <a:gd name="T107" fmla="*/ 559 h 3134"/>
                <a:gd name="T108" fmla="*/ 362 w 1907"/>
                <a:gd name="T109" fmla="*/ 433 h 3134"/>
                <a:gd name="T110" fmla="*/ 201 w 1907"/>
                <a:gd name="T111" fmla="*/ 338 h 3134"/>
                <a:gd name="T112" fmla="*/ 26 w 1907"/>
                <a:gd name="T113" fmla="*/ 250 h 3134"/>
                <a:gd name="T114" fmla="*/ 0 w 1907"/>
                <a:gd name="T115" fmla="*/ 239 h 3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907" h="3134">
                  <a:moveTo>
                    <a:pt x="0" y="239"/>
                  </a:moveTo>
                  <a:lnTo>
                    <a:pt x="39" y="218"/>
                  </a:lnTo>
                  <a:lnTo>
                    <a:pt x="306" y="113"/>
                  </a:lnTo>
                  <a:lnTo>
                    <a:pt x="489" y="60"/>
                  </a:lnTo>
                  <a:lnTo>
                    <a:pt x="623" y="31"/>
                  </a:lnTo>
                  <a:lnTo>
                    <a:pt x="764" y="9"/>
                  </a:lnTo>
                  <a:lnTo>
                    <a:pt x="909" y="0"/>
                  </a:lnTo>
                  <a:lnTo>
                    <a:pt x="1057" y="5"/>
                  </a:lnTo>
                  <a:lnTo>
                    <a:pt x="1202" y="29"/>
                  </a:lnTo>
                  <a:lnTo>
                    <a:pt x="1307" y="61"/>
                  </a:lnTo>
                  <a:lnTo>
                    <a:pt x="1376" y="88"/>
                  </a:lnTo>
                  <a:lnTo>
                    <a:pt x="1443" y="123"/>
                  </a:lnTo>
                  <a:lnTo>
                    <a:pt x="1507" y="165"/>
                  </a:lnTo>
                  <a:lnTo>
                    <a:pt x="1568" y="213"/>
                  </a:lnTo>
                  <a:lnTo>
                    <a:pt x="1626" y="268"/>
                  </a:lnTo>
                  <a:lnTo>
                    <a:pt x="1680" y="332"/>
                  </a:lnTo>
                  <a:lnTo>
                    <a:pt x="1731" y="403"/>
                  </a:lnTo>
                  <a:lnTo>
                    <a:pt x="1754" y="442"/>
                  </a:lnTo>
                  <a:lnTo>
                    <a:pt x="1781" y="491"/>
                  </a:lnTo>
                  <a:lnTo>
                    <a:pt x="1825" y="594"/>
                  </a:lnTo>
                  <a:lnTo>
                    <a:pt x="1860" y="697"/>
                  </a:lnTo>
                  <a:lnTo>
                    <a:pt x="1885" y="805"/>
                  </a:lnTo>
                  <a:lnTo>
                    <a:pt x="1901" y="914"/>
                  </a:lnTo>
                  <a:lnTo>
                    <a:pt x="1907" y="1024"/>
                  </a:lnTo>
                  <a:lnTo>
                    <a:pt x="1907" y="1136"/>
                  </a:lnTo>
                  <a:lnTo>
                    <a:pt x="1898" y="1248"/>
                  </a:lnTo>
                  <a:lnTo>
                    <a:pt x="1872" y="1418"/>
                  </a:lnTo>
                  <a:lnTo>
                    <a:pt x="1818" y="1644"/>
                  </a:lnTo>
                  <a:lnTo>
                    <a:pt x="1744" y="1864"/>
                  </a:lnTo>
                  <a:lnTo>
                    <a:pt x="1654" y="2078"/>
                  </a:lnTo>
                  <a:lnTo>
                    <a:pt x="1557" y="2281"/>
                  </a:lnTo>
                  <a:lnTo>
                    <a:pt x="1455" y="2471"/>
                  </a:lnTo>
                  <a:lnTo>
                    <a:pt x="1302" y="2725"/>
                  </a:lnTo>
                  <a:lnTo>
                    <a:pt x="1052" y="3082"/>
                  </a:lnTo>
                  <a:lnTo>
                    <a:pt x="1009" y="3134"/>
                  </a:lnTo>
                  <a:lnTo>
                    <a:pt x="1023" y="3103"/>
                  </a:lnTo>
                  <a:lnTo>
                    <a:pt x="1101" y="2880"/>
                  </a:lnTo>
                  <a:lnTo>
                    <a:pt x="1159" y="2659"/>
                  </a:lnTo>
                  <a:lnTo>
                    <a:pt x="1198" y="2458"/>
                  </a:lnTo>
                  <a:lnTo>
                    <a:pt x="1218" y="2312"/>
                  </a:lnTo>
                  <a:lnTo>
                    <a:pt x="1229" y="2158"/>
                  </a:lnTo>
                  <a:lnTo>
                    <a:pt x="1233" y="1997"/>
                  </a:lnTo>
                  <a:lnTo>
                    <a:pt x="1227" y="1832"/>
                  </a:lnTo>
                  <a:lnTo>
                    <a:pt x="1207" y="1662"/>
                  </a:lnTo>
                  <a:lnTo>
                    <a:pt x="1173" y="1489"/>
                  </a:lnTo>
                  <a:lnTo>
                    <a:pt x="1124" y="1316"/>
                  </a:lnTo>
                  <a:lnTo>
                    <a:pt x="1092" y="1229"/>
                  </a:lnTo>
                  <a:lnTo>
                    <a:pt x="1066" y="1169"/>
                  </a:lnTo>
                  <a:lnTo>
                    <a:pt x="1006" y="1056"/>
                  </a:lnTo>
                  <a:lnTo>
                    <a:pt x="936" y="949"/>
                  </a:lnTo>
                  <a:lnTo>
                    <a:pt x="857" y="850"/>
                  </a:lnTo>
                  <a:lnTo>
                    <a:pt x="772" y="757"/>
                  </a:lnTo>
                  <a:lnTo>
                    <a:pt x="681" y="673"/>
                  </a:lnTo>
                  <a:lnTo>
                    <a:pt x="542" y="559"/>
                  </a:lnTo>
                  <a:lnTo>
                    <a:pt x="362" y="433"/>
                  </a:lnTo>
                  <a:lnTo>
                    <a:pt x="201" y="338"/>
                  </a:lnTo>
                  <a:lnTo>
                    <a:pt x="26" y="250"/>
                  </a:lnTo>
                  <a:lnTo>
                    <a:pt x="0" y="239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182880" rIns="36576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r>
                <a:rPr lang="en-US" sz="3200" b="1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DF14D7E9-2803-B4ED-2A49-DF083302DA8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8920" y="2626859"/>
              <a:ext cx="1564912" cy="2568817"/>
            </a:xfrm>
            <a:custGeom>
              <a:avLst/>
              <a:gdLst>
                <a:gd name="T0" fmla="*/ 1908 w 1908"/>
                <a:gd name="T1" fmla="*/ 2894 h 3133"/>
                <a:gd name="T2" fmla="*/ 1869 w 1908"/>
                <a:gd name="T3" fmla="*/ 2915 h 3133"/>
                <a:gd name="T4" fmla="*/ 1602 w 1908"/>
                <a:gd name="T5" fmla="*/ 3020 h 3133"/>
                <a:gd name="T6" fmla="*/ 1419 w 1908"/>
                <a:gd name="T7" fmla="*/ 3073 h 3133"/>
                <a:gd name="T8" fmla="*/ 1286 w 1908"/>
                <a:gd name="T9" fmla="*/ 3103 h 3133"/>
                <a:gd name="T10" fmla="*/ 1144 w 1908"/>
                <a:gd name="T11" fmla="*/ 3124 h 3133"/>
                <a:gd name="T12" fmla="*/ 998 w 1908"/>
                <a:gd name="T13" fmla="*/ 3133 h 3133"/>
                <a:gd name="T14" fmla="*/ 851 w 1908"/>
                <a:gd name="T15" fmla="*/ 3127 h 3133"/>
                <a:gd name="T16" fmla="*/ 706 w 1908"/>
                <a:gd name="T17" fmla="*/ 3104 h 3133"/>
                <a:gd name="T18" fmla="*/ 600 w 1908"/>
                <a:gd name="T19" fmla="*/ 3073 h 3133"/>
                <a:gd name="T20" fmla="*/ 533 w 1908"/>
                <a:gd name="T21" fmla="*/ 3045 h 3133"/>
                <a:gd name="T22" fmla="*/ 465 w 1908"/>
                <a:gd name="T23" fmla="*/ 3010 h 3133"/>
                <a:gd name="T24" fmla="*/ 402 w 1908"/>
                <a:gd name="T25" fmla="*/ 2969 h 3133"/>
                <a:gd name="T26" fmla="*/ 341 w 1908"/>
                <a:gd name="T27" fmla="*/ 2921 h 3133"/>
                <a:gd name="T28" fmla="*/ 282 w 1908"/>
                <a:gd name="T29" fmla="*/ 2866 h 3133"/>
                <a:gd name="T30" fmla="*/ 228 w 1908"/>
                <a:gd name="T31" fmla="*/ 2802 h 3133"/>
                <a:gd name="T32" fmla="*/ 177 w 1908"/>
                <a:gd name="T33" fmla="*/ 2730 h 3133"/>
                <a:gd name="T34" fmla="*/ 154 w 1908"/>
                <a:gd name="T35" fmla="*/ 2691 h 3133"/>
                <a:gd name="T36" fmla="*/ 127 w 1908"/>
                <a:gd name="T37" fmla="*/ 2641 h 3133"/>
                <a:gd name="T38" fmla="*/ 82 w 1908"/>
                <a:gd name="T39" fmla="*/ 2539 h 3133"/>
                <a:gd name="T40" fmla="*/ 48 w 1908"/>
                <a:gd name="T41" fmla="*/ 2435 h 3133"/>
                <a:gd name="T42" fmla="*/ 23 w 1908"/>
                <a:gd name="T43" fmla="*/ 2329 h 3133"/>
                <a:gd name="T44" fmla="*/ 8 w 1908"/>
                <a:gd name="T45" fmla="*/ 2220 h 3133"/>
                <a:gd name="T46" fmla="*/ 0 w 1908"/>
                <a:gd name="T47" fmla="*/ 2109 h 3133"/>
                <a:gd name="T48" fmla="*/ 1 w 1908"/>
                <a:gd name="T49" fmla="*/ 1997 h 3133"/>
                <a:gd name="T50" fmla="*/ 10 w 1908"/>
                <a:gd name="T51" fmla="*/ 1884 h 3133"/>
                <a:gd name="T52" fmla="*/ 35 w 1908"/>
                <a:gd name="T53" fmla="*/ 1715 h 3133"/>
                <a:gd name="T54" fmla="*/ 91 w 1908"/>
                <a:gd name="T55" fmla="*/ 1490 h 3133"/>
                <a:gd name="T56" fmla="*/ 164 w 1908"/>
                <a:gd name="T57" fmla="*/ 1269 h 3133"/>
                <a:gd name="T58" fmla="*/ 254 w 1908"/>
                <a:gd name="T59" fmla="*/ 1055 h 3133"/>
                <a:gd name="T60" fmla="*/ 351 w 1908"/>
                <a:gd name="T61" fmla="*/ 851 h 3133"/>
                <a:gd name="T62" fmla="*/ 454 w 1908"/>
                <a:gd name="T63" fmla="*/ 662 h 3133"/>
                <a:gd name="T64" fmla="*/ 606 w 1908"/>
                <a:gd name="T65" fmla="*/ 409 h 3133"/>
                <a:gd name="T66" fmla="*/ 857 w 1908"/>
                <a:gd name="T67" fmla="*/ 50 h 3133"/>
                <a:gd name="T68" fmla="*/ 899 w 1908"/>
                <a:gd name="T69" fmla="*/ 0 h 3133"/>
                <a:gd name="T70" fmla="*/ 885 w 1908"/>
                <a:gd name="T71" fmla="*/ 30 h 3133"/>
                <a:gd name="T72" fmla="*/ 807 w 1908"/>
                <a:gd name="T73" fmla="*/ 253 h 3133"/>
                <a:gd name="T74" fmla="*/ 749 w 1908"/>
                <a:gd name="T75" fmla="*/ 474 h 3133"/>
                <a:gd name="T76" fmla="*/ 710 w 1908"/>
                <a:gd name="T77" fmla="*/ 675 h 3133"/>
                <a:gd name="T78" fmla="*/ 691 w 1908"/>
                <a:gd name="T79" fmla="*/ 820 h 3133"/>
                <a:gd name="T80" fmla="*/ 679 w 1908"/>
                <a:gd name="T81" fmla="*/ 975 h 3133"/>
                <a:gd name="T82" fmla="*/ 675 w 1908"/>
                <a:gd name="T83" fmla="*/ 1135 h 3133"/>
                <a:gd name="T84" fmla="*/ 682 w 1908"/>
                <a:gd name="T85" fmla="*/ 1301 h 3133"/>
                <a:gd name="T86" fmla="*/ 701 w 1908"/>
                <a:gd name="T87" fmla="*/ 1472 h 3133"/>
                <a:gd name="T88" fmla="*/ 735 w 1908"/>
                <a:gd name="T89" fmla="*/ 1645 h 3133"/>
                <a:gd name="T90" fmla="*/ 784 w 1908"/>
                <a:gd name="T91" fmla="*/ 1817 h 3133"/>
                <a:gd name="T92" fmla="*/ 816 w 1908"/>
                <a:gd name="T93" fmla="*/ 1904 h 3133"/>
                <a:gd name="T94" fmla="*/ 841 w 1908"/>
                <a:gd name="T95" fmla="*/ 1964 h 3133"/>
                <a:gd name="T96" fmla="*/ 902 w 1908"/>
                <a:gd name="T97" fmla="*/ 2078 h 3133"/>
                <a:gd name="T98" fmla="*/ 972 w 1908"/>
                <a:gd name="T99" fmla="*/ 2184 h 3133"/>
                <a:gd name="T100" fmla="*/ 1051 w 1908"/>
                <a:gd name="T101" fmla="*/ 2284 h 3133"/>
                <a:gd name="T102" fmla="*/ 1137 w 1908"/>
                <a:gd name="T103" fmla="*/ 2376 h 3133"/>
                <a:gd name="T104" fmla="*/ 1227 w 1908"/>
                <a:gd name="T105" fmla="*/ 2460 h 3133"/>
                <a:gd name="T106" fmla="*/ 1366 w 1908"/>
                <a:gd name="T107" fmla="*/ 2575 h 3133"/>
                <a:gd name="T108" fmla="*/ 1546 w 1908"/>
                <a:gd name="T109" fmla="*/ 2700 h 3133"/>
                <a:gd name="T110" fmla="*/ 1707 w 1908"/>
                <a:gd name="T111" fmla="*/ 2796 h 3133"/>
                <a:gd name="T112" fmla="*/ 1882 w 1908"/>
                <a:gd name="T113" fmla="*/ 2884 h 3133"/>
                <a:gd name="T114" fmla="*/ 1908 w 1908"/>
                <a:gd name="T115" fmla="*/ 2894 h 3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908" h="3133">
                  <a:moveTo>
                    <a:pt x="1908" y="2894"/>
                  </a:moveTo>
                  <a:lnTo>
                    <a:pt x="1869" y="2915"/>
                  </a:lnTo>
                  <a:lnTo>
                    <a:pt x="1602" y="3020"/>
                  </a:lnTo>
                  <a:lnTo>
                    <a:pt x="1419" y="3073"/>
                  </a:lnTo>
                  <a:lnTo>
                    <a:pt x="1286" y="3103"/>
                  </a:lnTo>
                  <a:lnTo>
                    <a:pt x="1144" y="3124"/>
                  </a:lnTo>
                  <a:lnTo>
                    <a:pt x="998" y="3133"/>
                  </a:lnTo>
                  <a:lnTo>
                    <a:pt x="851" y="3127"/>
                  </a:lnTo>
                  <a:lnTo>
                    <a:pt x="706" y="3104"/>
                  </a:lnTo>
                  <a:lnTo>
                    <a:pt x="600" y="3073"/>
                  </a:lnTo>
                  <a:lnTo>
                    <a:pt x="533" y="3045"/>
                  </a:lnTo>
                  <a:lnTo>
                    <a:pt x="465" y="3010"/>
                  </a:lnTo>
                  <a:lnTo>
                    <a:pt x="402" y="2969"/>
                  </a:lnTo>
                  <a:lnTo>
                    <a:pt x="341" y="2921"/>
                  </a:lnTo>
                  <a:lnTo>
                    <a:pt x="282" y="2866"/>
                  </a:lnTo>
                  <a:lnTo>
                    <a:pt x="228" y="2802"/>
                  </a:lnTo>
                  <a:lnTo>
                    <a:pt x="177" y="2730"/>
                  </a:lnTo>
                  <a:lnTo>
                    <a:pt x="154" y="2691"/>
                  </a:lnTo>
                  <a:lnTo>
                    <a:pt x="127" y="2641"/>
                  </a:lnTo>
                  <a:lnTo>
                    <a:pt x="82" y="2539"/>
                  </a:lnTo>
                  <a:lnTo>
                    <a:pt x="48" y="2435"/>
                  </a:lnTo>
                  <a:lnTo>
                    <a:pt x="23" y="2329"/>
                  </a:lnTo>
                  <a:lnTo>
                    <a:pt x="8" y="2220"/>
                  </a:lnTo>
                  <a:lnTo>
                    <a:pt x="0" y="2109"/>
                  </a:lnTo>
                  <a:lnTo>
                    <a:pt x="1" y="1997"/>
                  </a:lnTo>
                  <a:lnTo>
                    <a:pt x="10" y="1884"/>
                  </a:lnTo>
                  <a:lnTo>
                    <a:pt x="35" y="1715"/>
                  </a:lnTo>
                  <a:lnTo>
                    <a:pt x="91" y="1490"/>
                  </a:lnTo>
                  <a:lnTo>
                    <a:pt x="164" y="1269"/>
                  </a:lnTo>
                  <a:lnTo>
                    <a:pt x="254" y="1055"/>
                  </a:lnTo>
                  <a:lnTo>
                    <a:pt x="351" y="851"/>
                  </a:lnTo>
                  <a:lnTo>
                    <a:pt x="454" y="662"/>
                  </a:lnTo>
                  <a:lnTo>
                    <a:pt x="606" y="409"/>
                  </a:lnTo>
                  <a:lnTo>
                    <a:pt x="857" y="50"/>
                  </a:lnTo>
                  <a:lnTo>
                    <a:pt x="899" y="0"/>
                  </a:lnTo>
                  <a:lnTo>
                    <a:pt x="885" y="30"/>
                  </a:lnTo>
                  <a:lnTo>
                    <a:pt x="807" y="253"/>
                  </a:lnTo>
                  <a:lnTo>
                    <a:pt x="749" y="474"/>
                  </a:lnTo>
                  <a:lnTo>
                    <a:pt x="710" y="675"/>
                  </a:lnTo>
                  <a:lnTo>
                    <a:pt x="691" y="820"/>
                  </a:lnTo>
                  <a:lnTo>
                    <a:pt x="679" y="975"/>
                  </a:lnTo>
                  <a:lnTo>
                    <a:pt x="675" y="1135"/>
                  </a:lnTo>
                  <a:lnTo>
                    <a:pt x="682" y="1301"/>
                  </a:lnTo>
                  <a:lnTo>
                    <a:pt x="701" y="1472"/>
                  </a:lnTo>
                  <a:lnTo>
                    <a:pt x="735" y="1645"/>
                  </a:lnTo>
                  <a:lnTo>
                    <a:pt x="784" y="1817"/>
                  </a:lnTo>
                  <a:lnTo>
                    <a:pt x="816" y="1904"/>
                  </a:lnTo>
                  <a:lnTo>
                    <a:pt x="841" y="1964"/>
                  </a:lnTo>
                  <a:lnTo>
                    <a:pt x="902" y="2078"/>
                  </a:lnTo>
                  <a:lnTo>
                    <a:pt x="972" y="2184"/>
                  </a:lnTo>
                  <a:lnTo>
                    <a:pt x="1051" y="2284"/>
                  </a:lnTo>
                  <a:lnTo>
                    <a:pt x="1137" y="2376"/>
                  </a:lnTo>
                  <a:lnTo>
                    <a:pt x="1227" y="2460"/>
                  </a:lnTo>
                  <a:lnTo>
                    <a:pt x="1366" y="2575"/>
                  </a:lnTo>
                  <a:lnTo>
                    <a:pt x="1546" y="2700"/>
                  </a:lnTo>
                  <a:lnTo>
                    <a:pt x="1707" y="2796"/>
                  </a:lnTo>
                  <a:lnTo>
                    <a:pt x="1882" y="2884"/>
                  </a:lnTo>
                  <a:lnTo>
                    <a:pt x="1908" y="2894"/>
                  </a:lnTo>
                  <a:close/>
                </a:path>
              </a:pathLst>
            </a:custGeom>
            <a:solidFill>
              <a:srgbClr val="144B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274320" tIns="45720" rIns="91440" bIns="274320" numCol="1" anchor="b" anchorCtr="0" compatLnSpc="1">
              <a:prstTxWarp prst="textNoShape">
                <a:avLst/>
              </a:prstTxWarp>
            </a:bodyPr>
            <a:lstStyle/>
            <a:p>
              <a:r>
                <a:rPr lang="en-US" sz="3200" b="1" dirty="0">
                  <a:solidFill>
                    <a:schemeClr val="bg1"/>
                  </a:solidFill>
                </a:rPr>
                <a:t>4</a:t>
              </a: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4FF4DD88-42DD-AA47-966D-5F3F86585F52}"/>
              </a:ext>
            </a:extLst>
          </p:cNvPr>
          <p:cNvSpPr txBox="1"/>
          <p:nvPr/>
        </p:nvSpPr>
        <p:spPr>
          <a:xfrm>
            <a:off x="5219379" y="3753854"/>
            <a:ext cx="17872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C8102E"/>
                </a:solidFill>
              </a:rPr>
              <a:t>VALUE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C82EAFD-0165-20E1-BC34-F8B0799D9AF7}"/>
              </a:ext>
            </a:extLst>
          </p:cNvPr>
          <p:cNvSpPr txBox="1"/>
          <p:nvPr/>
        </p:nvSpPr>
        <p:spPr>
          <a:xfrm>
            <a:off x="2168794" y="3405658"/>
            <a:ext cx="1706268" cy="264201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just"/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795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1" grpId="0"/>
      <p:bldP spid="12" grpId="0" animBg="1"/>
      <p:bldP spid="13" grpId="0" animBg="1"/>
      <p:bldP spid="14" grpId="0"/>
      <p:bldP spid="15" grpId="0"/>
      <p:bldP spid="16" grpId="0" animBg="1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75A1B0F-D045-AE7C-5B79-A41045DDE3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50993852"/>
              </p:ext>
            </p:extLst>
          </p:nvPr>
        </p:nvGraphicFramePr>
        <p:xfrm>
          <a:off x="432435" y="1810921"/>
          <a:ext cx="11327130" cy="50977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45CADD6-8C4D-857E-10C2-76270DD1F2C6}"/>
              </a:ext>
            </a:extLst>
          </p:cNvPr>
          <p:cNvSpPr txBox="1"/>
          <p:nvPr/>
        </p:nvSpPr>
        <p:spPr>
          <a:xfrm>
            <a:off x="1242060" y="869103"/>
            <a:ext cx="9707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C8102E"/>
                </a:solidFill>
              </a:rPr>
              <a:t>Integration includes explaining what we Expect of a New Member</a:t>
            </a:r>
          </a:p>
        </p:txBody>
      </p:sp>
    </p:spTree>
    <p:extLst>
      <p:ext uri="{BB962C8B-B14F-4D97-AF65-F5344CB8AC3E}">
        <p14:creationId xmlns:p14="http://schemas.microsoft.com/office/powerpoint/2010/main" val="3998049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20A69A9-0A05-1884-8DB7-16FBB6161A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833" y="1297991"/>
            <a:ext cx="4834133" cy="556000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BAAF38E-6CAC-4F6B-9BA7-C6D12724F84D}"/>
              </a:ext>
            </a:extLst>
          </p:cNvPr>
          <p:cNvSpPr txBox="1"/>
          <p:nvPr/>
        </p:nvSpPr>
        <p:spPr>
          <a:xfrm>
            <a:off x="1226700" y="864001"/>
            <a:ext cx="96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https://sirinc.org/MemInfo/BrAreaTools/branchassessment/BranchAssessment_20150907.pdf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783C60-05DC-EEC7-E386-CBDC0A9E53DF}"/>
              </a:ext>
            </a:extLst>
          </p:cNvPr>
          <p:cNvSpPr txBox="1"/>
          <p:nvPr/>
        </p:nvSpPr>
        <p:spPr>
          <a:xfrm>
            <a:off x="3200566" y="4964781"/>
            <a:ext cx="440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8102E"/>
                </a:solidFill>
              </a:rPr>
              <a:t>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D982F9-E374-0820-36A6-4A49F1487503}"/>
              </a:ext>
            </a:extLst>
          </p:cNvPr>
          <p:cNvSpPr txBox="1"/>
          <p:nvPr/>
        </p:nvSpPr>
        <p:spPr>
          <a:xfrm>
            <a:off x="2667000" y="5491104"/>
            <a:ext cx="973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8102E"/>
                </a:solidFill>
              </a:rPr>
              <a:t>3 &amp; 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ABA731D-6C7D-A020-C710-2A15E923420C}"/>
              </a:ext>
            </a:extLst>
          </p:cNvPr>
          <p:cNvSpPr txBox="1"/>
          <p:nvPr/>
        </p:nvSpPr>
        <p:spPr>
          <a:xfrm>
            <a:off x="3200566" y="4438458"/>
            <a:ext cx="440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8102E"/>
                </a:solidFill>
              </a:rPr>
              <a:t>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3F3A197-C74C-038E-86EE-413EB07C5712}"/>
              </a:ext>
            </a:extLst>
          </p:cNvPr>
          <p:cNvSpPr txBox="1"/>
          <p:nvPr/>
        </p:nvSpPr>
        <p:spPr>
          <a:xfrm>
            <a:off x="3200565" y="3642960"/>
            <a:ext cx="4402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8102E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369247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05D9362-E239-EEE8-6124-B7FD8EA9BFC1}"/>
              </a:ext>
            </a:extLst>
          </p:cNvPr>
          <p:cNvSpPr txBox="1"/>
          <p:nvPr/>
        </p:nvSpPr>
        <p:spPr>
          <a:xfrm>
            <a:off x="1689100" y="2015066"/>
            <a:ext cx="8813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Did the Branch Assessment indicate that any of the MLC quadrants was a weak link at your branch?</a:t>
            </a:r>
          </a:p>
          <a:p>
            <a:pPr algn="ctr"/>
            <a:endParaRPr lang="en-US" sz="4000" dirty="0"/>
          </a:p>
          <a:p>
            <a:pPr algn="ctr"/>
            <a:r>
              <a:rPr lang="en-US" sz="4000" dirty="0"/>
              <a:t>If so, you know where to start!</a:t>
            </a:r>
          </a:p>
        </p:txBody>
      </p:sp>
    </p:spTree>
    <p:extLst>
      <p:ext uri="{BB962C8B-B14F-4D97-AF65-F5344CB8AC3E}">
        <p14:creationId xmlns:p14="http://schemas.microsoft.com/office/powerpoint/2010/main" val="2718230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20805Sir template red.potx" id="{F73561EF-C13F-47E0-A66B-B41C8B10831D}" vid="{8331BDC1-0903-4CDD-B019-1CDBCB50FC4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20805Sir template red.potx" id="{F73561EF-C13F-47E0-A66B-B41C8B10831D}" vid="{A5481E9E-12BE-408B-93B7-C77489446A4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20220805Sir template red</Template>
  <TotalTime>3757</TotalTime>
  <Words>316</Words>
  <Application>Microsoft Office PowerPoint</Application>
  <PresentationFormat>Widescreen</PresentationFormat>
  <Paragraphs>57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Arial Black</vt:lpstr>
      <vt:lpstr>Calibri</vt:lpstr>
      <vt:lpstr>Calibri Light</vt:lpstr>
      <vt:lpstr>Lato Light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Derek Southern</dc:creator>
  <cp:lastModifiedBy>Derek Southern</cp:lastModifiedBy>
  <cp:revision>57</cp:revision>
  <dcterms:created xsi:type="dcterms:W3CDTF">2022-08-22T00:09:21Z</dcterms:created>
  <dcterms:modified xsi:type="dcterms:W3CDTF">2022-12-08T22:31:43Z</dcterms:modified>
</cp:coreProperties>
</file>