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72" r:id="rId2"/>
    <p:sldId id="274" r:id="rId3"/>
    <p:sldId id="275" r:id="rId4"/>
    <p:sldId id="276" r:id="rId5"/>
    <p:sldId id="277" r:id="rId6"/>
    <p:sldId id="279" r:id="rId7"/>
    <p:sldId id="281" r:id="rId8"/>
    <p:sldId id="278" r:id="rId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672" y="91"/>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71BD4573-58E7-4156-A133-2731F5F8D1A6}" type="datetimeFigureOut">
              <a:rPr lang="en-US" smtClean="0"/>
              <a:t>12/11/2022</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21A1D30-C0A0-4124-A783-34D9F15FA0FE}" type="datetime1">
              <a:rPr lang="en-US" smtClean="0"/>
              <a:t>12/11/2022</a:t>
            </a:fld>
            <a:endParaRPr lang="en-US"/>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12/11/2022</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12/11/2022</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12/11/2022</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12/11/2022</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12/11/2022</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12/11/2022</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5660E0-FA77-4473-A859-74127B089143}" type="datetime1">
              <a:rPr lang="en-US" smtClean="0"/>
              <a:t>12/11/2022</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12/11/2022</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12/11/2022</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12/11/2022</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12/11/2022</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algn="ctr"/>
            <a:r>
              <a:rPr lang="en-US" dirty="0"/>
              <a:t>The Importance of SIR Activities</a:t>
            </a:r>
            <a:br>
              <a:rPr lang="en-US" dirty="0"/>
            </a:br>
            <a:r>
              <a:rPr lang="en-US" dirty="0"/>
              <a:t>But Are They Endangered ?</a:t>
            </a:r>
          </a:p>
        </p:txBody>
      </p:sp>
      <p:sp>
        <p:nvSpPr>
          <p:cNvPr id="5" name="Subtitle 4"/>
          <p:cNvSpPr>
            <a:spLocks noGrp="1"/>
          </p:cNvSpPr>
          <p:nvPr>
            <p:ph type="subTitle" idx="1"/>
          </p:nvPr>
        </p:nvSpPr>
        <p:spPr/>
        <p:txBody>
          <a:bodyPr/>
          <a:lstStyle/>
          <a:p>
            <a:r>
              <a:rPr lang="en-US" dirty="0"/>
              <a:t>Mark Stuart</a:t>
            </a:r>
          </a:p>
          <a:p>
            <a:r>
              <a:rPr lang="en-US" dirty="0"/>
              <a:t>2023 State Golf Chair</a:t>
            </a:r>
          </a:p>
          <a:p>
            <a:endParaRPr lang="en-US"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Overview</a:t>
            </a:r>
          </a:p>
        </p:txBody>
      </p:sp>
      <p:sp>
        <p:nvSpPr>
          <p:cNvPr id="2" name="Content Placeholder 1"/>
          <p:cNvSpPr>
            <a:spLocks noGrp="1"/>
          </p:cNvSpPr>
          <p:nvPr>
            <p:ph idx="1"/>
          </p:nvPr>
        </p:nvSpPr>
        <p:spPr/>
        <p:txBody>
          <a:bodyPr/>
          <a:lstStyle/>
          <a:p>
            <a:r>
              <a:rPr lang="en-US" dirty="0"/>
              <a:t>Quick overview of what this presentation is all about:</a:t>
            </a:r>
          </a:p>
          <a:p>
            <a:endParaRPr lang="en-US" dirty="0"/>
          </a:p>
          <a:p>
            <a:pPr lvl="1"/>
            <a:r>
              <a:rPr lang="en-US" dirty="0"/>
              <a:t>Recap of 2019 Consultant report, some background on it</a:t>
            </a:r>
          </a:p>
          <a:p>
            <a:pPr lvl="1"/>
            <a:r>
              <a:rPr lang="en-US" dirty="0"/>
              <a:t>Discuss How we operate as an organization, past, today and future</a:t>
            </a:r>
          </a:p>
          <a:p>
            <a:pPr lvl="1"/>
            <a:r>
              <a:rPr lang="en-US" dirty="0"/>
              <a:t>The Issues we are facing with our Activities</a:t>
            </a:r>
          </a:p>
          <a:p>
            <a:pPr lvl="1"/>
            <a:r>
              <a:rPr lang="en-US" dirty="0"/>
              <a:t> Some Potential Ideas To Try</a:t>
            </a:r>
          </a:p>
          <a:p>
            <a:pPr lvl="1"/>
            <a:endParaRPr lang="en-US"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The Consultant Report</a:t>
            </a:r>
          </a:p>
        </p:txBody>
      </p:sp>
      <p:sp>
        <p:nvSpPr>
          <p:cNvPr id="2" name="Content Placeholder 1"/>
          <p:cNvSpPr>
            <a:spLocks noGrp="1"/>
          </p:cNvSpPr>
          <p:nvPr>
            <p:ph idx="1"/>
          </p:nvPr>
        </p:nvSpPr>
        <p:spPr/>
        <p:txBody>
          <a:bodyPr/>
          <a:lstStyle/>
          <a:p>
            <a:endParaRPr lang="en-US" dirty="0"/>
          </a:p>
          <a:p>
            <a:r>
              <a:rPr lang="en-US" dirty="0"/>
              <a:t>Our Most Important Asset is our Activities, it is the product we market to recruit new members and it is what helps to retain our membership</a:t>
            </a:r>
          </a:p>
          <a:p>
            <a:endParaRPr lang="en-US" dirty="0"/>
          </a:p>
          <a:p>
            <a:r>
              <a:rPr lang="en-US" dirty="0"/>
              <a:t>We Must Change how we Think about and Operate our Activities Going Forward to make them something our Members want to participate in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we Operate</a:t>
            </a:r>
          </a:p>
        </p:txBody>
      </p:sp>
      <p:sp>
        <p:nvSpPr>
          <p:cNvPr id="2" name="Content Placeholder 1"/>
          <p:cNvSpPr>
            <a:spLocks noGrp="1"/>
          </p:cNvSpPr>
          <p:nvPr>
            <p:ph idx="1"/>
          </p:nvPr>
        </p:nvSpPr>
        <p:spPr/>
        <p:txBody>
          <a:bodyPr/>
          <a:lstStyle/>
          <a:p>
            <a:endParaRPr lang="en-US" dirty="0"/>
          </a:p>
          <a:p>
            <a:r>
              <a:rPr lang="en-US" dirty="0"/>
              <a:t>In the “Past”, operating was easy, we had waiting lists for membership, many new members volunteering, extreme growth in Branches and Activities we flourishing</a:t>
            </a:r>
          </a:p>
          <a:p>
            <a:r>
              <a:rPr lang="en-US" dirty="0"/>
              <a:t>Currently our organization is in decline, there are many issues to address, including Activities </a:t>
            </a:r>
          </a:p>
          <a:p>
            <a:r>
              <a:rPr lang="en-US" dirty="0"/>
              <a:t>So how to operate in the “Future”, should we Change, Must we Change, What do we Change, is continuing the Status Quo going to work?  </a:t>
            </a:r>
          </a:p>
          <a:p>
            <a:endParaRPr lang="en-US" dirty="0"/>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Issues That Effect our Activities</a:t>
            </a:r>
          </a:p>
        </p:txBody>
      </p:sp>
      <p:sp>
        <p:nvSpPr>
          <p:cNvPr id="2" name="Content Placeholder 1"/>
          <p:cNvSpPr>
            <a:spLocks noGrp="1"/>
          </p:cNvSpPr>
          <p:nvPr>
            <p:ph idx="1"/>
          </p:nvPr>
        </p:nvSpPr>
        <p:spPr/>
        <p:txBody>
          <a:bodyPr>
            <a:normAutofit lnSpcReduction="10000"/>
          </a:bodyPr>
          <a:lstStyle/>
          <a:p>
            <a:endParaRPr lang="en-US" dirty="0"/>
          </a:p>
          <a:p>
            <a:r>
              <a:rPr lang="en-US" dirty="0"/>
              <a:t>Members are Aging, Not Volunteering, Not Travelling as Much</a:t>
            </a:r>
          </a:p>
          <a:p>
            <a:r>
              <a:rPr lang="en-US" dirty="0"/>
              <a:t>Not Making Activities a Priority, Not Having enough and not Starting new Ones</a:t>
            </a:r>
          </a:p>
          <a:p>
            <a:r>
              <a:rPr lang="en-US" dirty="0"/>
              <a:t>Not Addressing Inflationary Costs with All Activities</a:t>
            </a:r>
          </a:p>
          <a:p>
            <a:pPr lvl="1"/>
            <a:r>
              <a:rPr lang="en-US" dirty="0"/>
              <a:t>Activities effected by inflation, e.g. Luncheons, Golf, Bowling, Fishing</a:t>
            </a:r>
          </a:p>
          <a:p>
            <a:pPr lvl="1"/>
            <a:r>
              <a:rPr lang="en-US" dirty="0"/>
              <a:t>Activities no effected by inflation, e.g. Pickleball, Cards, Bocce, Hiking, Investment Club, Cooking Groups, Training (iPhone/iPad) </a:t>
            </a:r>
          </a:p>
          <a:p>
            <a:r>
              <a:rPr lang="en-US" dirty="0"/>
              <a:t>Available Facilities, costs are also increasing</a:t>
            </a:r>
          </a:p>
          <a:p>
            <a:r>
              <a:rPr lang="en-US" dirty="0"/>
              <a:t>Not working better Together</a:t>
            </a:r>
          </a:p>
          <a:p>
            <a:endParaRPr lang="en-US" dirty="0"/>
          </a:p>
          <a:p>
            <a:endParaRPr lang="en-US" dirty="0"/>
          </a:p>
          <a:p>
            <a:endParaRPr lang="en-US" dirty="0"/>
          </a:p>
          <a:p>
            <a:endParaRPr lang="en-US" dirty="0"/>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Potential Ideas to Try</a:t>
            </a:r>
          </a:p>
        </p:txBody>
      </p:sp>
      <p:sp>
        <p:nvSpPr>
          <p:cNvPr id="2" name="Content Placeholder 1"/>
          <p:cNvSpPr>
            <a:spLocks noGrp="1"/>
          </p:cNvSpPr>
          <p:nvPr>
            <p:ph idx="1"/>
          </p:nvPr>
        </p:nvSpPr>
        <p:spPr/>
        <p:txBody>
          <a:bodyPr>
            <a:normAutofit fontScale="25000" lnSpcReduction="20000"/>
          </a:bodyPr>
          <a:lstStyle/>
          <a:p>
            <a:endParaRPr lang="en-US" dirty="0"/>
          </a:p>
          <a:p>
            <a:r>
              <a:rPr lang="en-US" sz="7400" dirty="0"/>
              <a:t>Members are Aging, Volunteering, Travelling</a:t>
            </a:r>
          </a:p>
          <a:p>
            <a:pPr lvl="1"/>
            <a:r>
              <a:rPr lang="en-US" sz="7400" dirty="0"/>
              <a:t>Recruiting younger members but how</a:t>
            </a:r>
          </a:p>
          <a:p>
            <a:pPr lvl="1"/>
            <a:r>
              <a:rPr lang="en-US" sz="7400" dirty="0"/>
              <a:t>Take a risk and have the Branch Activities Chair start an Activity with the idea to pass the leadership of it to one of the members who attends the Activity, give them the guidance and aid they need to make the Activity succeed</a:t>
            </a:r>
          </a:p>
          <a:p>
            <a:pPr lvl="1"/>
            <a:r>
              <a:rPr lang="en-US" sz="7400" dirty="0"/>
              <a:t>Survey membership to find out how far they are willing to travel, and if not wanting to travel find out why</a:t>
            </a:r>
          </a:p>
          <a:p>
            <a:r>
              <a:rPr lang="en-US" sz="7400" dirty="0"/>
              <a:t>Making Activities a Priority, Not Having enough and not Starting new One</a:t>
            </a:r>
          </a:p>
          <a:p>
            <a:pPr lvl="1"/>
            <a:r>
              <a:rPr lang="en-US" sz="7400" dirty="0"/>
              <a:t>Make it one of the Top Two Priorities of the branch, increase the number, have recurring progress reports by Activity Chair, have the Activities Chair work with the Chairman of each Activity to improve it, have the Activities Chair would with the Membership Chair to market them to potential new members, educate all members on each activity that is offered</a:t>
            </a:r>
          </a:p>
          <a:p>
            <a:pPr lvl="1"/>
            <a:r>
              <a:rPr lang="en-US" sz="7400" dirty="0"/>
              <a:t>Survey membership to see what Activities they might be interested in Participating it</a:t>
            </a:r>
          </a:p>
          <a:p>
            <a:r>
              <a:rPr lang="en-US" sz="7400" dirty="0"/>
              <a:t>Inflationary Costs</a:t>
            </a:r>
          </a:p>
          <a:p>
            <a:pPr lvl="1"/>
            <a:r>
              <a:rPr lang="en-US" sz="7400" dirty="0"/>
              <a:t>Try different less costly options especially for branch luncheons</a:t>
            </a:r>
          </a:p>
          <a:p>
            <a:pPr lvl="1"/>
            <a:r>
              <a:rPr lang="en-US" sz="7200" dirty="0"/>
              <a:t>BEC should Focus on Branch Activities that will not be affected by inflation</a:t>
            </a:r>
          </a:p>
          <a:p>
            <a:endParaRPr lang="en-US" sz="7400" dirty="0"/>
          </a:p>
          <a:p>
            <a:endParaRPr lang="en-US" sz="7400" dirty="0"/>
          </a:p>
          <a:p>
            <a:r>
              <a:rPr lang="en-US" sz="7400" dirty="0"/>
              <a:t>Branch Success Recipe Cards</a:t>
            </a:r>
          </a:p>
          <a:p>
            <a:r>
              <a:rPr lang="en-US" sz="7400" dirty="0"/>
              <a:t>Generate action items and following-up</a:t>
            </a:r>
          </a:p>
          <a:p>
            <a:pPr lvl="1"/>
            <a:r>
              <a:rPr lang="en-US" sz="7400" dirty="0"/>
              <a:t>Start turning ideas into reality.</a:t>
            </a:r>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Potential Ideas to Try, continued</a:t>
            </a:r>
          </a:p>
        </p:txBody>
      </p:sp>
      <p:sp>
        <p:nvSpPr>
          <p:cNvPr id="2" name="Content Placeholder 1"/>
          <p:cNvSpPr>
            <a:spLocks noGrp="1"/>
          </p:cNvSpPr>
          <p:nvPr>
            <p:ph idx="1"/>
          </p:nvPr>
        </p:nvSpPr>
        <p:spPr/>
        <p:txBody>
          <a:bodyPr>
            <a:normAutofit/>
          </a:bodyPr>
          <a:lstStyle/>
          <a:p>
            <a:endParaRPr lang="en-US" dirty="0"/>
          </a:p>
          <a:p>
            <a:r>
              <a:rPr lang="en-US" sz="2400" dirty="0"/>
              <a:t>Work better Together</a:t>
            </a:r>
          </a:p>
          <a:p>
            <a:pPr lvl="1"/>
            <a:r>
              <a:rPr lang="en-US" sz="2200" dirty="0"/>
              <a:t>Have the RAMP Activities Chair interact closely with each Branch Activity chair</a:t>
            </a:r>
          </a:p>
          <a:p>
            <a:pPr lvl="1"/>
            <a:r>
              <a:rPr lang="en-US" sz="2200" dirty="0"/>
              <a:t>Have the RAMP Activities Chair interact closely with the </a:t>
            </a:r>
            <a:r>
              <a:rPr lang="en-US" sz="2200" dirty="0" err="1"/>
              <a:t>Btanch</a:t>
            </a:r>
            <a:r>
              <a:rPr lang="en-US" sz="2200" dirty="0"/>
              <a:t> Recruiting Chair</a:t>
            </a:r>
          </a:p>
          <a:p>
            <a:pPr lvl="1"/>
            <a:r>
              <a:rPr lang="en-US" sz="2200" dirty="0"/>
              <a:t>Have branches interact more closely by sharing Activities and Ideas, as mentioned in Tuesday’s Forum, by President Elect Dave Gonzales, Branches will be receiving “Branch Success Recipe Cards” to help facilitate this idea and effort</a:t>
            </a:r>
            <a:endParaRPr lang="en-US" sz="2400" dirty="0"/>
          </a:p>
          <a:p>
            <a:r>
              <a:rPr lang="en-US" sz="2400" dirty="0"/>
              <a:t>Try turning Member ideas into a new reality, see if they will work, nothing ventured, nothing gained, be open to “CHANGE”</a:t>
            </a:r>
          </a:p>
          <a:p>
            <a:r>
              <a:rPr lang="en-US" sz="2400" dirty="0"/>
              <a:t>Make sure every branch member has Business Cards emphasizing Activities</a:t>
            </a:r>
          </a:p>
        </p:txBody>
      </p:sp>
    </p:spTree>
    <p:extLst>
      <p:ext uri="{BB962C8B-B14F-4D97-AF65-F5344CB8AC3E}">
        <p14:creationId xmlns:p14="http://schemas.microsoft.com/office/powerpoint/2010/main" val="185472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Summarize</a:t>
            </a:r>
          </a:p>
        </p:txBody>
      </p:sp>
      <p:sp>
        <p:nvSpPr>
          <p:cNvPr id="2" name="Content Placeholder 1"/>
          <p:cNvSpPr>
            <a:spLocks noGrp="1"/>
          </p:cNvSpPr>
          <p:nvPr>
            <p:ph idx="1"/>
          </p:nvPr>
        </p:nvSpPr>
        <p:spPr/>
        <p:txBody>
          <a:bodyPr/>
          <a:lstStyle/>
          <a:p>
            <a:r>
              <a:rPr lang="en-US" dirty="0"/>
              <a:t>Consider Inflationary cost going forward as it effects all Activities and Branch Operations</a:t>
            </a:r>
          </a:p>
          <a:p>
            <a:r>
              <a:rPr lang="en-US" dirty="0"/>
              <a:t>Make Starting New and Improving Current Activities as a Top Priority</a:t>
            </a:r>
          </a:p>
          <a:p>
            <a:r>
              <a:rPr lang="en-US" dirty="0"/>
              <a:t>Improve the interaction between Leadership, RAMP Activities Chairs, Branch Recruiting Chairs and State Resources</a:t>
            </a:r>
          </a:p>
          <a:p>
            <a:endParaRPr lang="en-US" dirty="0"/>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127</TotalTime>
  <Words>656</Words>
  <Application>Microsoft Office PowerPoint</Application>
  <PresentationFormat>Widescreen</PresentationFormat>
  <Paragraphs>67</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Century Gothic</vt:lpstr>
      <vt:lpstr>Palatino Linotype</vt:lpstr>
      <vt:lpstr>Wingdings 2</vt:lpstr>
      <vt:lpstr>Presentation on brainstorming</vt:lpstr>
      <vt:lpstr>The Importance of SIR Activities But Are They Endangered ?</vt:lpstr>
      <vt:lpstr>Overview</vt:lpstr>
      <vt:lpstr>The Consultant Report</vt:lpstr>
      <vt:lpstr>How we Operate</vt:lpstr>
      <vt:lpstr>The Issues That Effect our Activities</vt:lpstr>
      <vt:lpstr>Potential Ideas to Try</vt:lpstr>
      <vt:lpstr>Potential Ideas to Try, continued</vt:lpstr>
      <vt:lpstr>Summarize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Session</dc:title>
  <dc:creator>Mark Stuart</dc:creator>
  <cp:lastModifiedBy>Mark Stuart</cp:lastModifiedBy>
  <cp:revision>9</cp:revision>
  <cp:lastPrinted>2022-12-08T16:52:03Z</cp:lastPrinted>
  <dcterms:created xsi:type="dcterms:W3CDTF">2022-12-08T14:57:04Z</dcterms:created>
  <dcterms:modified xsi:type="dcterms:W3CDTF">2022-12-11T15:59:06Z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