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67" r:id="rId4"/>
    <p:sldId id="286" r:id="rId5"/>
    <p:sldId id="269" r:id="rId6"/>
    <p:sldId id="270" r:id="rId7"/>
    <p:sldId id="268" r:id="rId8"/>
    <p:sldId id="271" r:id="rId9"/>
    <p:sldId id="285" r:id="rId10"/>
    <p:sldId id="272" r:id="rId11"/>
    <p:sldId id="273" r:id="rId12"/>
    <p:sldId id="278" r:id="rId13"/>
    <p:sldId id="279" r:id="rId14"/>
    <p:sldId id="280" r:id="rId15"/>
    <p:sldId id="274" r:id="rId16"/>
    <p:sldId id="277" r:id="rId17"/>
    <p:sldId id="281" r:id="rId18"/>
    <p:sldId id="283" r:id="rId19"/>
    <p:sldId id="282" r:id="rId20"/>
    <p:sldId id="275" r:id="rId21"/>
    <p:sldId id="276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EF6"/>
    <a:srgbClr val="ECA155"/>
    <a:srgbClr val="E41202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741" autoAdjust="0"/>
    <p:restoredTop sz="94700" autoAdjust="0"/>
  </p:normalViewPr>
  <p:slideViewPr>
    <p:cSldViewPr snapToGrid="0">
      <p:cViewPr varScale="1">
        <p:scale>
          <a:sx n="52" d="100"/>
          <a:sy n="52" d="100"/>
        </p:scale>
        <p:origin x="84" y="12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1/17/2021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1/16/2021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1/16/2021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1/16/2021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1/16/2021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1/16/2021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1/16/2021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1/16/2021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derek.southern@g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03249"/>
            <a:ext cx="12192000" cy="2241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Using the Internet to Improve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the Health of Your Branch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315436"/>
            <a:ext cx="9601200" cy="449510"/>
          </a:xfrm>
        </p:spPr>
        <p:txBody>
          <a:bodyPr>
            <a:normAutofit/>
          </a:bodyPr>
          <a:lstStyle/>
          <a:p>
            <a:r>
              <a:rPr lang="en-US" sz="2400" b="1" dirty="0"/>
              <a:t>… It MAY also improve your own health …</a:t>
            </a:r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62CD-64AB-4EE5-BD5E-24EC2825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516" y="291243"/>
            <a:ext cx="9509759" cy="725515"/>
          </a:xfrm>
        </p:spPr>
        <p:txBody>
          <a:bodyPr/>
          <a:lstStyle/>
          <a:p>
            <a:r>
              <a:rPr lang="en-US" dirty="0"/>
              <a:t>Keep Members Informed about Activities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DABC4F6A-9E7E-4495-BC72-C1E9A51AF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3516" y="1016758"/>
            <a:ext cx="8941425" cy="5029199"/>
          </a:xfrm>
        </p:spPr>
      </p:pic>
    </p:spTree>
    <p:extLst>
      <p:ext uri="{BB962C8B-B14F-4D97-AF65-F5344CB8AC3E}">
        <p14:creationId xmlns:p14="http://schemas.microsoft.com/office/powerpoint/2010/main" val="32408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900E-6FC3-44D2-8C18-D4EE68E23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/>
              <a:t>Is Social Media Useful?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20B6-2D32-43ED-BE5B-C1A4FF19D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13962"/>
            <a:ext cx="9509760" cy="4142232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Facebook</a:t>
            </a:r>
          </a:p>
          <a:p>
            <a:pPr algn="ctr"/>
            <a:r>
              <a:rPr lang="en-US" sz="3600" dirty="0"/>
              <a:t>Twitter</a:t>
            </a:r>
          </a:p>
          <a:p>
            <a:pPr algn="ctr"/>
            <a:r>
              <a:rPr lang="en-US" sz="3600" dirty="0"/>
              <a:t>Instagram</a:t>
            </a:r>
          </a:p>
          <a:p>
            <a:pPr algn="ctr"/>
            <a:r>
              <a:rPr lang="en-US" sz="3600" dirty="0"/>
              <a:t>LinkedIn</a:t>
            </a:r>
          </a:p>
          <a:p>
            <a:pPr algn="ctr"/>
            <a:r>
              <a:rPr lang="en-US" sz="3600" dirty="0"/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223608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Chart, bar chart&#10;&#10;Description automatically generated">
            <a:extLst>
              <a:ext uri="{FF2B5EF4-FFF2-40B4-BE49-F238E27FC236}">
                <a16:creationId xmlns:a16="http://schemas.microsoft.com/office/drawing/2014/main" id="{4BEC3E6A-484E-4A94-9CA0-3875044DB7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16" y="163773"/>
            <a:ext cx="11750723" cy="573206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FAB354-191D-44CA-992F-D610765A63B2}"/>
              </a:ext>
            </a:extLst>
          </p:cNvPr>
          <p:cNvSpPr txBox="1"/>
          <p:nvPr/>
        </p:nvSpPr>
        <p:spPr>
          <a:xfrm>
            <a:off x="7620000" y="2796988"/>
            <a:ext cx="2886635" cy="1815882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Top 10 Social Media, October 2020 (millions of users)</a:t>
            </a:r>
          </a:p>
        </p:txBody>
      </p:sp>
    </p:spTree>
    <p:extLst>
      <p:ext uri="{BB962C8B-B14F-4D97-AF65-F5344CB8AC3E}">
        <p14:creationId xmlns:p14="http://schemas.microsoft.com/office/powerpoint/2010/main" val="22792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0332-2CCD-425A-8944-EBB04629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58429"/>
            <a:ext cx="9509759" cy="684571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Facebook Age &amp; Gender demographics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84BA-D81E-41F4-829D-DB5E5DFC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357884"/>
            <a:ext cx="9509760" cy="4142232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Except for those aged 65 and older, the majority of  Americans use Facebook.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network leans more towards women with 75% of women and 63% of men using the platform.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breakdown of demographics by age include: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68% of 50–64 year </a:t>
            </a:r>
            <a:r>
              <a:rPr lang="en-US" sz="2800" dirty="0" err="1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use Facebook</a:t>
            </a:r>
            <a:endParaRPr lang="en-US" sz="28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46% of 65+ year </a:t>
            </a:r>
            <a:r>
              <a:rPr lang="en-US" sz="2800" dirty="0" err="1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use Facebook</a:t>
            </a:r>
            <a:endParaRPr lang="en-US" sz="28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08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0332-2CCD-425A-8944-EBB04629C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288452"/>
            <a:ext cx="9509759" cy="85454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YouTube  Age &amp; Gender demographics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84BA-D81E-41F4-829D-DB5E5DFC4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280160"/>
            <a:ext cx="9509760" cy="4434840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YouTube’s usage by gender leans more towards men with: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buSzPts val="1000"/>
              <a:buNone/>
              <a:tabLst>
                <a:tab pos="457200" algn="l"/>
              </a:tabLst>
            </a:pP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78% of men using YouTube</a:t>
            </a:r>
            <a:endParaRPr lang="en-US" sz="26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68% of women using YouTube</a:t>
            </a:r>
            <a:endParaRPr lang="en-US" sz="26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breakdown of demographics by age include: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93% of 25–30 year </a:t>
            </a:r>
            <a:r>
              <a:rPr lang="en-US" sz="2600" dirty="0" err="1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use YouTube</a:t>
            </a:r>
            <a:endParaRPr lang="en-US" sz="26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87% of 30–49 year </a:t>
            </a:r>
            <a:r>
              <a:rPr lang="en-US" sz="2600" dirty="0" err="1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use YouTube</a:t>
            </a:r>
            <a:endParaRPr lang="en-US" sz="26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70% of 50–64 year </a:t>
            </a:r>
            <a:r>
              <a:rPr lang="en-US" sz="2600" dirty="0" err="1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use YouTube</a:t>
            </a:r>
            <a:endParaRPr lang="en-US" sz="26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1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38% of 65+ year </a:t>
            </a:r>
            <a:r>
              <a:rPr lang="en-US" sz="2600" dirty="0" err="1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olds</a:t>
            </a:r>
            <a:r>
              <a:rPr lang="en-US" sz="2600" dirty="0">
                <a:solidFill>
                  <a:srgbClr val="16202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use YouTube</a:t>
            </a:r>
            <a:endParaRPr lang="en-US" sz="2600" dirty="0">
              <a:solidFill>
                <a:srgbClr val="16202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560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acebook pages video">
            <a:hlinkClick r:id="" action="ppaction://media"/>
            <a:extLst>
              <a:ext uri="{FF2B5EF4-FFF2-40B4-BE49-F238E27FC236}">
                <a16:creationId xmlns:a16="http://schemas.microsoft.com/office/drawing/2014/main" id="{90091F93-9F9D-4DE9-8DD1-5A9AE95332B8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0836322" cy="5731191"/>
          </a:xfrm>
        </p:spPr>
      </p:pic>
    </p:spTree>
    <p:extLst>
      <p:ext uri="{BB962C8B-B14F-4D97-AF65-F5344CB8AC3E}">
        <p14:creationId xmlns:p14="http://schemas.microsoft.com/office/powerpoint/2010/main" val="165119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9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95C18-1B94-4FB2-8B9F-C307EDEE7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1302" y="600502"/>
            <a:ext cx="3780430" cy="416256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 recent addition from Branch 146 cyclists with guests from Branches </a:t>
            </a:r>
            <a:br>
              <a:rPr lang="en-US" dirty="0"/>
            </a:br>
            <a:r>
              <a:rPr lang="en-US" dirty="0"/>
              <a:t>2 and 8</a:t>
            </a:r>
          </a:p>
        </p:txBody>
      </p:sp>
      <p:pic>
        <p:nvPicPr>
          <p:cNvPr id="5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04EDB70-ABA9-4CBC-97EE-9154B2348F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38" y="0"/>
            <a:ext cx="5543059" cy="6051844"/>
          </a:xfrm>
        </p:spPr>
      </p:pic>
    </p:spTree>
    <p:extLst>
      <p:ext uri="{BB962C8B-B14F-4D97-AF65-F5344CB8AC3E}">
        <p14:creationId xmlns:p14="http://schemas.microsoft.com/office/powerpoint/2010/main" val="403940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4F80-EFCB-427C-AAD3-4415F45F4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5176"/>
            <a:ext cx="12192000" cy="1088136"/>
          </a:xfrm>
        </p:spPr>
        <p:txBody>
          <a:bodyPr/>
          <a:lstStyle/>
          <a:p>
            <a:pPr algn="ctr"/>
            <a:r>
              <a:rPr lang="en-US" dirty="0"/>
              <a:t>Best way to Learn to USE Social Media?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2C297-144B-441D-BDE6-7FC7917A8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20" y="1954905"/>
            <a:ext cx="9509760" cy="4142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7200" b="1" dirty="0"/>
              <a:t>Search </a:t>
            </a:r>
          </a:p>
          <a:p>
            <a:pPr marL="45720" indent="0" algn="ctr">
              <a:buNone/>
            </a:pPr>
            <a:r>
              <a:rPr lang="en-US" sz="7200" b="1" dirty="0"/>
              <a:t>YouTube</a:t>
            </a:r>
          </a:p>
        </p:txBody>
      </p:sp>
    </p:spTree>
    <p:extLst>
      <p:ext uri="{BB962C8B-B14F-4D97-AF65-F5344CB8AC3E}">
        <p14:creationId xmlns:p14="http://schemas.microsoft.com/office/powerpoint/2010/main" val="427685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DC0A905-7494-432C-9B79-1F84760BC4BC}"/>
              </a:ext>
            </a:extLst>
          </p:cNvPr>
          <p:cNvSpPr txBox="1"/>
          <p:nvPr/>
        </p:nvSpPr>
        <p:spPr>
          <a:xfrm>
            <a:off x="9320887" y="887506"/>
            <a:ext cx="20618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Simple search:</a:t>
            </a:r>
          </a:p>
          <a:p>
            <a:pPr algn="ctr"/>
            <a:r>
              <a:rPr lang="en-US" sz="4000" dirty="0"/>
              <a:t>More results, but less specific</a:t>
            </a:r>
          </a:p>
        </p:txBody>
      </p:sp>
      <p:pic>
        <p:nvPicPr>
          <p:cNvPr id="8" name="Content Placeholder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0844408-33DC-48A8-8E46-D1F5787AE4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140" y="204717"/>
            <a:ext cx="6983032" cy="5759356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5A49B2B7-DF19-4F61-AA1D-BF28DAE7AA9B}"/>
              </a:ext>
            </a:extLst>
          </p:cNvPr>
          <p:cNvSpPr/>
          <p:nvPr/>
        </p:nvSpPr>
        <p:spPr>
          <a:xfrm rot="15086477">
            <a:off x="4057009" y="361838"/>
            <a:ext cx="229106" cy="529225"/>
          </a:xfrm>
          <a:prstGeom prst="downArrow">
            <a:avLst/>
          </a:prstGeom>
          <a:solidFill>
            <a:srgbClr val="E41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9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F826D83-F54C-4E59-9EEB-39BA0BD0F642}"/>
              </a:ext>
            </a:extLst>
          </p:cNvPr>
          <p:cNvSpPr txBox="1"/>
          <p:nvPr/>
        </p:nvSpPr>
        <p:spPr>
          <a:xfrm>
            <a:off x="9134634" y="1070366"/>
            <a:ext cx="2061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Filtered search:</a:t>
            </a:r>
          </a:p>
          <a:p>
            <a:pPr algn="ctr"/>
            <a:r>
              <a:rPr lang="en-US" sz="4000" dirty="0"/>
              <a:t> more specific results</a:t>
            </a:r>
          </a:p>
        </p:txBody>
      </p:sp>
      <p:pic>
        <p:nvPicPr>
          <p:cNvPr id="12" name="Content Placeholder 11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1975B7A-DBB5-4E84-ACAB-4034C059F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6618" y="95534"/>
            <a:ext cx="7329017" cy="5886908"/>
          </a:xfrm>
        </p:spPr>
      </p:pic>
      <p:sp>
        <p:nvSpPr>
          <p:cNvPr id="7" name="Arrow: Down 6">
            <a:extLst>
              <a:ext uri="{FF2B5EF4-FFF2-40B4-BE49-F238E27FC236}">
                <a16:creationId xmlns:a16="http://schemas.microsoft.com/office/drawing/2014/main" id="{85155B25-D98F-40C5-B51D-A9E7DB9F3144}"/>
              </a:ext>
            </a:extLst>
          </p:cNvPr>
          <p:cNvSpPr/>
          <p:nvPr/>
        </p:nvSpPr>
        <p:spPr>
          <a:xfrm rot="15265456">
            <a:off x="3471881" y="231622"/>
            <a:ext cx="259348" cy="689211"/>
          </a:xfrm>
          <a:prstGeom prst="downArrow">
            <a:avLst/>
          </a:prstGeom>
          <a:solidFill>
            <a:srgbClr val="E4120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51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6119"/>
            <a:ext cx="11659171" cy="867588"/>
          </a:xfrm>
        </p:spPr>
        <p:txBody>
          <a:bodyPr anchor="b">
            <a:normAutofit/>
          </a:bodyPr>
          <a:lstStyle/>
          <a:p>
            <a:pPr algn="ctr"/>
            <a:r>
              <a:rPr lang="en-US" sz="3500" dirty="0">
                <a:solidFill>
                  <a:schemeClr val="tx1"/>
                </a:solidFill>
              </a:rPr>
              <a:t>What do we  </a:t>
            </a:r>
            <a:r>
              <a:rPr lang="en-US" sz="3500" u="sng" dirty="0">
                <a:solidFill>
                  <a:schemeClr val="tx1"/>
                </a:solidFill>
              </a:rPr>
              <a:t>Need to be Doing</a:t>
            </a:r>
            <a:r>
              <a:rPr lang="en-US" sz="3500" dirty="0">
                <a:solidFill>
                  <a:schemeClr val="tx1"/>
                </a:solidFill>
              </a:rPr>
              <a:t>  During the Pandemic?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32828" y="1400531"/>
            <a:ext cx="6871582" cy="478839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Maintaining an active organization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BEC meetings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Lunch meetings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Keeping communications with members open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What happened last month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What is planned for next month and future months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Publicize activities (when they are allowed)</a:t>
            </a:r>
          </a:p>
          <a:p>
            <a:r>
              <a:rPr lang="en-US" sz="2400" dirty="0">
                <a:solidFill>
                  <a:schemeClr val="tx1"/>
                </a:solidFill>
              </a:rPr>
              <a:t>Communicating with External audience to attract new members</a:t>
            </a:r>
          </a:p>
        </p:txBody>
      </p:sp>
      <p:pic>
        <p:nvPicPr>
          <p:cNvPr id="14" name="Content Placeholder 13" descr="A picture containing text&#10;&#10;Description automatically generated">
            <a:extLst>
              <a:ext uri="{FF2B5EF4-FFF2-40B4-BE49-F238E27FC236}">
                <a16:creationId xmlns:a16="http://schemas.microsoft.com/office/drawing/2014/main" id="{C568A22D-62C1-412F-942B-C6AA8999EA5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393587">
            <a:off x="7717335" y="2226902"/>
            <a:ext cx="3782850" cy="3000191"/>
          </a:xfrm>
        </p:spPr>
      </p:pic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49DBC-C5B4-4548-9E60-4D1DE29A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1" y="0"/>
            <a:ext cx="9509759" cy="164551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What Makes an Attractive Facebook Page?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DB58A-173D-4DF2-BD0E-336CC83F29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2196" y="2006220"/>
            <a:ext cx="9308683" cy="37087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Knowing who your audience is!  </a:t>
            </a:r>
          </a:p>
          <a:p>
            <a:r>
              <a:rPr lang="en-US" sz="2800" dirty="0"/>
              <a:t>For members?  Or recruiting?  FOCUS</a:t>
            </a:r>
          </a:p>
          <a:p>
            <a:r>
              <a:rPr lang="en-US" sz="2800" dirty="0"/>
              <a:t>Interesting news</a:t>
            </a:r>
          </a:p>
          <a:p>
            <a:r>
              <a:rPr lang="en-US" sz="2800" dirty="0"/>
              <a:t>Lots of pictures</a:t>
            </a:r>
          </a:p>
          <a:p>
            <a:endParaRPr lang="en-US" sz="2800" dirty="0"/>
          </a:p>
          <a:p>
            <a:pPr marL="45720" indent="0" algn="ctr">
              <a:buNone/>
            </a:pPr>
            <a:r>
              <a:rPr lang="en-US" sz="6000" dirty="0">
                <a:solidFill>
                  <a:srgbClr val="6600CC"/>
                </a:solidFill>
              </a:rPr>
              <a:t>Keeping it up to date!</a:t>
            </a:r>
          </a:p>
        </p:txBody>
      </p:sp>
    </p:spTree>
    <p:extLst>
      <p:ext uri="{BB962C8B-B14F-4D97-AF65-F5344CB8AC3E}">
        <p14:creationId xmlns:p14="http://schemas.microsoft.com/office/powerpoint/2010/main" val="29790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A05BF-6235-4CE7-B01A-1AEE4FA10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19" y="23884"/>
            <a:ext cx="9509759" cy="877824"/>
          </a:xfrm>
        </p:spPr>
        <p:txBody>
          <a:bodyPr>
            <a:normAutofit/>
          </a:bodyPr>
          <a:lstStyle/>
          <a:p>
            <a:r>
              <a:rPr lang="en-US" sz="4800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FD6E5-103A-4DF6-A9C0-86E4CF551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18" y="1065481"/>
            <a:ext cx="9509760" cy="4142232"/>
          </a:xfrm>
        </p:spPr>
        <p:txBody>
          <a:bodyPr>
            <a:noAutofit/>
          </a:bodyPr>
          <a:lstStyle/>
          <a:p>
            <a:r>
              <a:rPr lang="en-US" sz="3200" dirty="0"/>
              <a:t>Basic site available </a:t>
            </a:r>
            <a:r>
              <a:rPr lang="en-US" sz="3200" b="1" dirty="0"/>
              <a:t>FREE</a:t>
            </a:r>
            <a:r>
              <a:rPr lang="en-US" sz="3200" dirty="0"/>
              <a:t> from SIR Inc INFOSYS</a:t>
            </a:r>
          </a:p>
          <a:p>
            <a:r>
              <a:rPr lang="en-US" sz="3200" dirty="0"/>
              <a:t>Help is available from Sir Webmaster group</a:t>
            </a:r>
          </a:p>
          <a:p>
            <a:r>
              <a:rPr lang="en-US" sz="3200" dirty="0"/>
              <a:t>Create your own site. </a:t>
            </a:r>
            <a:r>
              <a:rPr lang="en-US" sz="3200" b="1" dirty="0"/>
              <a:t>Hosting is FREE  </a:t>
            </a:r>
            <a:br>
              <a:rPr lang="en-US" sz="3200" dirty="0"/>
            </a:br>
            <a:r>
              <a:rPr lang="en-US" sz="3200" dirty="0"/>
              <a:t>(contact Alan Baker: alanbaker@gmail.com)</a:t>
            </a:r>
          </a:p>
          <a:p>
            <a:r>
              <a:rPr lang="en-US" sz="3200" dirty="0"/>
              <a:t>Decide if your audience is your membership, or is the site a recruiting tool? </a:t>
            </a:r>
            <a:r>
              <a:rPr lang="en-US" sz="3200" b="1" dirty="0"/>
              <a:t>Best to focus</a:t>
            </a:r>
            <a:r>
              <a:rPr lang="en-US" sz="3200" dirty="0"/>
              <a:t>.</a:t>
            </a:r>
          </a:p>
          <a:p>
            <a:r>
              <a:rPr lang="en-US" sz="3200" dirty="0"/>
              <a:t>Needs to be kept </a:t>
            </a:r>
            <a:r>
              <a:rPr lang="en-US" sz="3200" b="1" dirty="0"/>
              <a:t>up to date</a:t>
            </a:r>
          </a:p>
          <a:p>
            <a:r>
              <a:rPr lang="en-US" sz="3200" dirty="0"/>
              <a:t>Space is essentially free so </a:t>
            </a:r>
            <a:r>
              <a:rPr lang="en-US" sz="3200" b="1" dirty="0"/>
              <a:t>use plenty of images</a:t>
            </a:r>
          </a:p>
        </p:txBody>
      </p:sp>
    </p:spTree>
    <p:extLst>
      <p:ext uri="{BB962C8B-B14F-4D97-AF65-F5344CB8AC3E}">
        <p14:creationId xmlns:p14="http://schemas.microsoft.com/office/powerpoint/2010/main" val="14194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AA25F-4851-4FE2-94EB-4D15526C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A3C91-C4D8-4470-8901-CF8BD89D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19" y="1472406"/>
            <a:ext cx="9509760" cy="447119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3200" dirty="0"/>
              <a:t>There are many ways to use the Internet to maintain the  health and integrity of your Branch. 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Many are FREE or low cost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All require constant upkeep with refreshed content (otherwise, “Don’t waste your time”)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Learning new skills keeps your brain (and you) healthier and more active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Help is often available from other </a:t>
            </a:r>
            <a:r>
              <a:rPr lang="en-US" sz="3200" dirty="0" err="1"/>
              <a:t>webbies</a:t>
            </a:r>
            <a:r>
              <a:rPr lang="en-US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7433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F8B2F68D-AB79-4AFE-9856-1FC9AFAB6810}"/>
              </a:ext>
            </a:extLst>
          </p:cNvPr>
          <p:cNvSpPr txBox="1"/>
          <p:nvPr/>
        </p:nvSpPr>
        <p:spPr>
          <a:xfrm>
            <a:off x="575853" y="1954230"/>
            <a:ext cx="166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0EF6"/>
                </a:solidFill>
              </a:rPr>
              <a:t>OLDER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07C9450-3163-4CB3-8FD3-78C961DF953F}"/>
              </a:ext>
            </a:extLst>
          </p:cNvPr>
          <p:cNvSpPr txBox="1"/>
          <p:nvPr/>
        </p:nvSpPr>
        <p:spPr>
          <a:xfrm>
            <a:off x="535277" y="4106114"/>
            <a:ext cx="1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A0EF6"/>
                </a:solidFill>
              </a:rPr>
              <a:t>NEWER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E1BC9F5-8746-46E3-AAF4-AF3A21DEB9A1}"/>
              </a:ext>
            </a:extLst>
          </p:cNvPr>
          <p:cNvSpPr/>
          <p:nvPr/>
        </p:nvSpPr>
        <p:spPr>
          <a:xfrm>
            <a:off x="2757400" y="3793569"/>
            <a:ext cx="6657278" cy="2077578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5000">
                <a:schemeClr val="accent5">
                  <a:lumMod val="40000"/>
                  <a:lumOff val="60000"/>
                </a:schemeClr>
              </a:gs>
              <a:gs pos="58000">
                <a:schemeClr val="accent5">
                  <a:lumMod val="20000"/>
                  <a:lumOff val="80000"/>
                </a:schemeClr>
              </a:gs>
              <a:gs pos="91000">
                <a:schemeClr val="accent5">
                  <a:lumMod val="20000"/>
                  <a:lumOff val="80000"/>
                  <a:alpha val="54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D2254B-3C28-4D96-B16B-A85EFDCB0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935" y="306120"/>
            <a:ext cx="10208526" cy="1088136"/>
          </a:xfrm>
        </p:spPr>
        <p:txBody>
          <a:bodyPr anchor="b">
            <a:normAutofit/>
          </a:bodyPr>
          <a:lstStyle/>
          <a:p>
            <a:pPr algn="ctr"/>
            <a:r>
              <a:rPr lang="en-US" dirty="0"/>
              <a:t>What Tools are Available?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330532-D206-45DF-B72F-C5EDA68758FF}"/>
              </a:ext>
            </a:extLst>
          </p:cNvPr>
          <p:cNvSpPr/>
          <p:nvPr/>
        </p:nvSpPr>
        <p:spPr>
          <a:xfrm>
            <a:off x="2743200" y="1504081"/>
            <a:ext cx="6657278" cy="2166655"/>
          </a:xfrm>
          <a:prstGeom prst="rect">
            <a:avLst/>
          </a:prstGeom>
          <a:gradFill>
            <a:gsLst>
              <a:gs pos="0">
                <a:schemeClr val="accent3">
                  <a:lumMod val="75000"/>
                  <a:alpha val="49000"/>
                </a:schemeClr>
              </a:gs>
              <a:gs pos="27000">
                <a:schemeClr val="accent3">
                  <a:lumMod val="60000"/>
                  <a:lumOff val="40000"/>
                </a:schemeClr>
              </a:gs>
              <a:gs pos="69000">
                <a:schemeClr val="accent3">
                  <a:lumMod val="20000"/>
                  <a:lumOff val="80000"/>
                  <a:alpha val="71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FE0BAC4-FEA8-4765-BF89-9F75A0C9B6FB}"/>
              </a:ext>
            </a:extLst>
          </p:cNvPr>
          <p:cNvGrpSpPr/>
          <p:nvPr/>
        </p:nvGrpSpPr>
        <p:grpSpPr>
          <a:xfrm>
            <a:off x="3318138" y="1764383"/>
            <a:ext cx="5592120" cy="3984571"/>
            <a:chOff x="1463772" y="1573312"/>
            <a:chExt cx="5592120" cy="398457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8DCDD4B-194C-4CC0-9EAF-2E4F273F73ED}"/>
                </a:ext>
              </a:extLst>
            </p:cNvPr>
            <p:cNvSpPr/>
            <p:nvPr/>
          </p:nvSpPr>
          <p:spPr>
            <a:xfrm>
              <a:off x="3604665" y="3821048"/>
              <a:ext cx="953244" cy="953244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0022B6B-FCE0-4A89-A357-24E941E5D611}"/>
                </a:ext>
              </a:extLst>
            </p:cNvPr>
            <p:cNvSpPr/>
            <p:nvPr/>
          </p:nvSpPr>
          <p:spPr>
            <a:xfrm>
              <a:off x="1768498" y="1573312"/>
              <a:ext cx="953244" cy="953244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 descr="Checkmark">
              <a:extLst>
                <a:ext uri="{FF2B5EF4-FFF2-40B4-BE49-F238E27FC236}">
                  <a16:creationId xmlns:a16="http://schemas.microsoft.com/office/drawing/2014/main" id="{2968F295-5432-4144-A4DC-A1FEB00789DF}"/>
                </a:ext>
              </a:extLst>
            </p:cNvPr>
            <p:cNvSpPr/>
            <p:nvPr/>
          </p:nvSpPr>
          <p:spPr>
            <a:xfrm>
              <a:off x="2002904" y="1941637"/>
              <a:ext cx="546943" cy="546943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4836394-D4ED-4A8E-A8F5-2711295D0380}"/>
                </a:ext>
              </a:extLst>
            </p:cNvPr>
            <p:cNvSpPr/>
            <p:nvPr/>
          </p:nvSpPr>
          <p:spPr>
            <a:xfrm>
              <a:off x="1463772" y="2823468"/>
              <a:ext cx="1562695" cy="625078"/>
            </a:xfrm>
            <a:custGeom>
              <a:avLst/>
              <a:gdLst>
                <a:gd name="connsiteX0" fmla="*/ 0 w 1562695"/>
                <a:gd name="connsiteY0" fmla="*/ 0 h 625078"/>
                <a:gd name="connsiteX1" fmla="*/ 1562695 w 1562695"/>
                <a:gd name="connsiteY1" fmla="*/ 0 h 625078"/>
                <a:gd name="connsiteX2" fmla="*/ 1562695 w 1562695"/>
                <a:gd name="connsiteY2" fmla="*/ 625078 h 625078"/>
                <a:gd name="connsiteX3" fmla="*/ 0 w 1562695"/>
                <a:gd name="connsiteY3" fmla="*/ 625078 h 625078"/>
                <a:gd name="connsiteX4" fmla="*/ 0 w 1562695"/>
                <a:gd name="connsiteY4" fmla="*/ 0 h 6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95" h="625078">
                  <a:moveTo>
                    <a:pt x="0" y="0"/>
                  </a:moveTo>
                  <a:lnTo>
                    <a:pt x="1562695" y="0"/>
                  </a:lnTo>
                  <a:lnTo>
                    <a:pt x="1562695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/>
                <a:t>USPS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9F55D41-5583-49BF-84ED-C22FFFD0CA5C}"/>
                </a:ext>
              </a:extLst>
            </p:cNvPr>
            <p:cNvSpPr/>
            <p:nvPr/>
          </p:nvSpPr>
          <p:spPr>
            <a:xfrm>
              <a:off x="3604665" y="1573312"/>
              <a:ext cx="953244" cy="953244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 descr="Deciduous tree">
              <a:extLst>
                <a:ext uri="{FF2B5EF4-FFF2-40B4-BE49-F238E27FC236}">
                  <a16:creationId xmlns:a16="http://schemas.microsoft.com/office/drawing/2014/main" id="{FCF3C3DF-2571-4DA5-94A3-5CC41F104E86}"/>
                </a:ext>
              </a:extLst>
            </p:cNvPr>
            <p:cNvSpPr/>
            <p:nvPr/>
          </p:nvSpPr>
          <p:spPr>
            <a:xfrm>
              <a:off x="3807814" y="1879808"/>
              <a:ext cx="546943" cy="546943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455A242-6FD7-46B1-BB1C-F4CCD51F7A94}"/>
                </a:ext>
              </a:extLst>
            </p:cNvPr>
            <p:cNvSpPr/>
            <p:nvPr/>
          </p:nvSpPr>
          <p:spPr>
            <a:xfrm>
              <a:off x="3299939" y="2823468"/>
              <a:ext cx="1562695" cy="625078"/>
            </a:xfrm>
            <a:custGeom>
              <a:avLst/>
              <a:gdLst>
                <a:gd name="connsiteX0" fmla="*/ 0 w 1562695"/>
                <a:gd name="connsiteY0" fmla="*/ 0 h 625078"/>
                <a:gd name="connsiteX1" fmla="*/ 1562695 w 1562695"/>
                <a:gd name="connsiteY1" fmla="*/ 0 h 625078"/>
                <a:gd name="connsiteX2" fmla="*/ 1562695 w 1562695"/>
                <a:gd name="connsiteY2" fmla="*/ 625078 h 625078"/>
                <a:gd name="connsiteX3" fmla="*/ 0 w 1562695"/>
                <a:gd name="connsiteY3" fmla="*/ 625078 h 625078"/>
                <a:gd name="connsiteX4" fmla="*/ 0 w 1562695"/>
                <a:gd name="connsiteY4" fmla="*/ 0 h 6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95" h="625078">
                  <a:moveTo>
                    <a:pt x="0" y="0"/>
                  </a:moveTo>
                  <a:lnTo>
                    <a:pt x="1562695" y="0"/>
                  </a:lnTo>
                  <a:lnTo>
                    <a:pt x="1562695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/>
                <a:t>Phone trees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12111D-FCFA-4E7E-9C80-1A625E5DF60E}"/>
                </a:ext>
              </a:extLst>
            </p:cNvPr>
            <p:cNvSpPr/>
            <p:nvPr/>
          </p:nvSpPr>
          <p:spPr>
            <a:xfrm>
              <a:off x="5619377" y="1573312"/>
              <a:ext cx="953244" cy="953244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 descr="Email">
              <a:extLst>
                <a:ext uri="{FF2B5EF4-FFF2-40B4-BE49-F238E27FC236}">
                  <a16:creationId xmlns:a16="http://schemas.microsoft.com/office/drawing/2014/main" id="{8AB31FC0-5C13-48BC-8EA8-FAF7824F979C}"/>
                </a:ext>
              </a:extLst>
            </p:cNvPr>
            <p:cNvSpPr/>
            <p:nvPr/>
          </p:nvSpPr>
          <p:spPr>
            <a:xfrm>
              <a:off x="5822525" y="1861572"/>
              <a:ext cx="546943" cy="546943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886DD22-7AAB-4CD2-8411-B6CFC016FDA8}"/>
                </a:ext>
              </a:extLst>
            </p:cNvPr>
            <p:cNvSpPr/>
            <p:nvPr/>
          </p:nvSpPr>
          <p:spPr>
            <a:xfrm>
              <a:off x="5136106" y="2823468"/>
              <a:ext cx="1919786" cy="625078"/>
            </a:xfrm>
            <a:custGeom>
              <a:avLst/>
              <a:gdLst>
                <a:gd name="connsiteX0" fmla="*/ 0 w 1919786"/>
                <a:gd name="connsiteY0" fmla="*/ 0 h 625078"/>
                <a:gd name="connsiteX1" fmla="*/ 1919786 w 1919786"/>
                <a:gd name="connsiteY1" fmla="*/ 0 h 625078"/>
                <a:gd name="connsiteX2" fmla="*/ 1919786 w 1919786"/>
                <a:gd name="connsiteY2" fmla="*/ 625078 h 625078"/>
                <a:gd name="connsiteX3" fmla="*/ 0 w 1919786"/>
                <a:gd name="connsiteY3" fmla="*/ 625078 h 625078"/>
                <a:gd name="connsiteX4" fmla="*/ 0 w 1919786"/>
                <a:gd name="connsiteY4" fmla="*/ 0 h 6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9786" h="625078">
                  <a:moveTo>
                    <a:pt x="0" y="0"/>
                  </a:moveTo>
                  <a:lnTo>
                    <a:pt x="1919786" y="0"/>
                  </a:lnTo>
                  <a:lnTo>
                    <a:pt x="1919786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/>
                <a:t>Newsletters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9760604-8582-42CA-B643-C6B3357AB033}"/>
                </a:ext>
              </a:extLst>
            </p:cNvPr>
            <p:cNvSpPr/>
            <p:nvPr/>
          </p:nvSpPr>
          <p:spPr>
            <a:xfrm>
              <a:off x="1805609" y="3775982"/>
              <a:ext cx="953244" cy="953244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 descr="Monitor">
              <a:extLst>
                <a:ext uri="{FF2B5EF4-FFF2-40B4-BE49-F238E27FC236}">
                  <a16:creationId xmlns:a16="http://schemas.microsoft.com/office/drawing/2014/main" id="{74EB8FAF-3C3D-4D1A-8299-0169B40ECD0F}"/>
                </a:ext>
              </a:extLst>
            </p:cNvPr>
            <p:cNvSpPr/>
            <p:nvPr/>
          </p:nvSpPr>
          <p:spPr>
            <a:xfrm>
              <a:off x="2008759" y="4159651"/>
              <a:ext cx="546943" cy="546943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6D0DC7-DE5F-41D6-B396-1C9E159A5CDE}"/>
                </a:ext>
              </a:extLst>
            </p:cNvPr>
            <p:cNvSpPr/>
            <p:nvPr/>
          </p:nvSpPr>
          <p:spPr>
            <a:xfrm>
              <a:off x="1500884" y="4932166"/>
              <a:ext cx="1562695" cy="625078"/>
            </a:xfrm>
            <a:custGeom>
              <a:avLst/>
              <a:gdLst>
                <a:gd name="connsiteX0" fmla="*/ 0 w 1562695"/>
                <a:gd name="connsiteY0" fmla="*/ 0 h 625078"/>
                <a:gd name="connsiteX1" fmla="*/ 1562695 w 1562695"/>
                <a:gd name="connsiteY1" fmla="*/ 0 h 625078"/>
                <a:gd name="connsiteX2" fmla="*/ 1562695 w 1562695"/>
                <a:gd name="connsiteY2" fmla="*/ 625078 h 625078"/>
                <a:gd name="connsiteX3" fmla="*/ 0 w 1562695"/>
                <a:gd name="connsiteY3" fmla="*/ 625078 h 625078"/>
                <a:gd name="connsiteX4" fmla="*/ 0 w 1562695"/>
                <a:gd name="connsiteY4" fmla="*/ 0 h 6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95" h="625078">
                  <a:moveTo>
                    <a:pt x="0" y="0"/>
                  </a:moveTo>
                  <a:lnTo>
                    <a:pt x="1562695" y="0"/>
                  </a:lnTo>
                  <a:lnTo>
                    <a:pt x="1562695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/>
                <a:t>Websites</a:t>
              </a:r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/>
                <a:t>&amp; Email</a:t>
              </a: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B32AD8-AE2A-499D-8281-5C46031BEC90}"/>
                </a:ext>
              </a:extLst>
            </p:cNvPr>
            <p:cNvSpPr/>
            <p:nvPr/>
          </p:nvSpPr>
          <p:spPr>
            <a:xfrm>
              <a:off x="5599963" y="3812229"/>
              <a:ext cx="953244" cy="953244"/>
            </a:xfrm>
            <a:prstGeom prst="ellipse">
              <a:avLst/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 descr="Chat">
              <a:extLst>
                <a:ext uri="{FF2B5EF4-FFF2-40B4-BE49-F238E27FC236}">
                  <a16:creationId xmlns:a16="http://schemas.microsoft.com/office/drawing/2014/main" id="{3AAEE552-4C1A-44F2-B0A2-E44A74404899}"/>
                </a:ext>
              </a:extLst>
            </p:cNvPr>
            <p:cNvSpPr/>
            <p:nvPr/>
          </p:nvSpPr>
          <p:spPr>
            <a:xfrm>
              <a:off x="3752060" y="4182283"/>
              <a:ext cx="546943" cy="546943"/>
            </a:xfrm>
            <a:prstGeom prst="rect">
              <a:avLst/>
            </a:prstGeom>
            <a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A310920-4572-46E8-8F3D-21A1494911E7}"/>
                </a:ext>
              </a:extLst>
            </p:cNvPr>
            <p:cNvSpPr/>
            <p:nvPr/>
          </p:nvSpPr>
          <p:spPr>
            <a:xfrm>
              <a:off x="3389033" y="4932805"/>
              <a:ext cx="1562695" cy="625078"/>
            </a:xfrm>
            <a:custGeom>
              <a:avLst/>
              <a:gdLst>
                <a:gd name="connsiteX0" fmla="*/ 0 w 1562695"/>
                <a:gd name="connsiteY0" fmla="*/ 0 h 625078"/>
                <a:gd name="connsiteX1" fmla="*/ 1562695 w 1562695"/>
                <a:gd name="connsiteY1" fmla="*/ 0 h 625078"/>
                <a:gd name="connsiteX2" fmla="*/ 1562695 w 1562695"/>
                <a:gd name="connsiteY2" fmla="*/ 625078 h 625078"/>
                <a:gd name="connsiteX3" fmla="*/ 0 w 1562695"/>
                <a:gd name="connsiteY3" fmla="*/ 625078 h 625078"/>
                <a:gd name="connsiteX4" fmla="*/ 0 w 1562695"/>
                <a:gd name="connsiteY4" fmla="*/ 0 h 6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95" h="625078">
                  <a:moveTo>
                    <a:pt x="0" y="0"/>
                  </a:moveTo>
                  <a:lnTo>
                    <a:pt x="1562695" y="0"/>
                  </a:lnTo>
                  <a:lnTo>
                    <a:pt x="1562695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/>
                <a:t>Social media</a:t>
              </a:r>
            </a:p>
          </p:txBody>
        </p:sp>
        <p:sp>
          <p:nvSpPr>
            <p:cNvPr id="27" name="Rectangle 26" descr="Zoom In">
              <a:extLst>
                <a:ext uri="{FF2B5EF4-FFF2-40B4-BE49-F238E27FC236}">
                  <a16:creationId xmlns:a16="http://schemas.microsoft.com/office/drawing/2014/main" id="{3A3650C6-9AE0-497E-9299-805B7F56BB59}"/>
                </a:ext>
              </a:extLst>
            </p:cNvPr>
            <p:cNvSpPr/>
            <p:nvPr/>
          </p:nvSpPr>
          <p:spPr>
            <a:xfrm>
              <a:off x="5822525" y="4159650"/>
              <a:ext cx="546943" cy="546943"/>
            </a:xfrm>
            <a:prstGeom prst="rect">
              <a:avLst/>
            </a:prstGeom>
            <a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EBA3342-2134-4075-A68B-64DE03923F18}"/>
                </a:ext>
              </a:extLst>
            </p:cNvPr>
            <p:cNvSpPr/>
            <p:nvPr/>
          </p:nvSpPr>
          <p:spPr>
            <a:xfrm>
              <a:off x="5314650" y="4932166"/>
              <a:ext cx="1562695" cy="625078"/>
            </a:xfrm>
            <a:custGeom>
              <a:avLst/>
              <a:gdLst>
                <a:gd name="connsiteX0" fmla="*/ 0 w 1562695"/>
                <a:gd name="connsiteY0" fmla="*/ 0 h 625078"/>
                <a:gd name="connsiteX1" fmla="*/ 1562695 w 1562695"/>
                <a:gd name="connsiteY1" fmla="*/ 0 h 625078"/>
                <a:gd name="connsiteX2" fmla="*/ 1562695 w 1562695"/>
                <a:gd name="connsiteY2" fmla="*/ 625078 h 625078"/>
                <a:gd name="connsiteX3" fmla="*/ 0 w 1562695"/>
                <a:gd name="connsiteY3" fmla="*/ 625078 h 625078"/>
                <a:gd name="connsiteX4" fmla="*/ 0 w 1562695"/>
                <a:gd name="connsiteY4" fmla="*/ 0 h 625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2695" h="625078">
                  <a:moveTo>
                    <a:pt x="0" y="0"/>
                  </a:moveTo>
                  <a:lnTo>
                    <a:pt x="1562695" y="0"/>
                  </a:lnTo>
                  <a:lnTo>
                    <a:pt x="1562695" y="625078"/>
                  </a:lnTo>
                  <a:lnTo>
                    <a:pt x="0" y="6250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  <a:defRPr cap="all"/>
              </a:pPr>
              <a:r>
                <a:rPr lang="en-US" sz="2000" kern="1200" dirty="0"/>
                <a:t>Zoom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5F9F2569-E529-4B0B-BA33-9A8FAB5B88F4}"/>
              </a:ext>
            </a:extLst>
          </p:cNvPr>
          <p:cNvSpPr txBox="1"/>
          <p:nvPr/>
        </p:nvSpPr>
        <p:spPr>
          <a:xfrm>
            <a:off x="546285" y="1951958"/>
            <a:ext cx="166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OLDER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7A9C325-CBCC-4F5B-8E57-82650124A59E}"/>
              </a:ext>
            </a:extLst>
          </p:cNvPr>
          <p:cNvSpPr txBox="1"/>
          <p:nvPr/>
        </p:nvSpPr>
        <p:spPr>
          <a:xfrm>
            <a:off x="506168" y="4106114"/>
            <a:ext cx="1714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CA155"/>
                </a:solidFill>
              </a:rPr>
              <a:t>NEWER</a:t>
            </a:r>
          </a:p>
        </p:txBody>
      </p:sp>
    </p:spTree>
    <p:extLst>
      <p:ext uri="{BB962C8B-B14F-4D97-AF65-F5344CB8AC3E}">
        <p14:creationId xmlns:p14="http://schemas.microsoft.com/office/powerpoint/2010/main" val="413612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5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5D187-6099-42F4-95E6-D56657BF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blasts!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65B7A-7B15-4EDA-A633-CDFBD4F1E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Use Constant Contact</a:t>
            </a:r>
          </a:p>
        </p:txBody>
      </p:sp>
    </p:spTree>
    <p:extLst>
      <p:ext uri="{BB962C8B-B14F-4D97-AF65-F5344CB8AC3E}">
        <p14:creationId xmlns:p14="http://schemas.microsoft.com/office/powerpoint/2010/main" val="234832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0F58E-5FDF-4C3E-B392-4765E56DC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Usage Summary: May - December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6015BCA1-9C2F-4D1C-98DA-54BBEA84D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959" y="1622387"/>
            <a:ext cx="4759928" cy="336825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EB630-ACF1-4F8B-972B-4F904B7717E3}"/>
              </a:ext>
            </a:extLst>
          </p:cNvPr>
          <p:cNvSpPr txBox="1"/>
          <p:nvPr/>
        </p:nvSpPr>
        <p:spPr>
          <a:xfrm>
            <a:off x="2677099" y="5420299"/>
            <a:ext cx="6147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That’s an average of about 60 attendees per meeting!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AB2F5A-7808-4F10-8DF3-48F1A7E64BB4}"/>
              </a:ext>
            </a:extLst>
          </p:cNvPr>
          <p:cNvSpPr/>
          <p:nvPr/>
        </p:nvSpPr>
        <p:spPr>
          <a:xfrm>
            <a:off x="3238959" y="1622387"/>
            <a:ext cx="432289" cy="274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833E8-1726-4629-8E3A-9D6CF2B6CB4D}"/>
              </a:ext>
            </a:extLst>
          </p:cNvPr>
          <p:cNvSpPr/>
          <p:nvPr/>
        </p:nvSpPr>
        <p:spPr>
          <a:xfrm>
            <a:off x="3238959" y="1622387"/>
            <a:ext cx="432289" cy="274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65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14C8-CBD3-4366-B797-4BA4A107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767" y="309517"/>
            <a:ext cx="7461686" cy="1088136"/>
          </a:xfrm>
        </p:spPr>
        <p:txBody>
          <a:bodyPr/>
          <a:lstStyle/>
          <a:p>
            <a:r>
              <a:rPr lang="en-US" dirty="0"/>
              <a:t>Zoom Usage: Meetings by Month</a:t>
            </a:r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366C9489-2043-4076-A84B-6F9958D4A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751" y="1573213"/>
            <a:ext cx="7798499" cy="414178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C85C81-EBB8-4500-AE60-C9976B354417}"/>
              </a:ext>
            </a:extLst>
          </p:cNvPr>
          <p:cNvSpPr/>
          <p:nvPr/>
        </p:nvSpPr>
        <p:spPr>
          <a:xfrm>
            <a:off x="2333767" y="1924334"/>
            <a:ext cx="286603" cy="259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1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0F68-9F8A-4AD1-971A-227459818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Usage: May - December</a:t>
            </a: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45444A98-80D2-4152-9C9C-55AB6CEE6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120" y="1404938"/>
            <a:ext cx="8298639" cy="4539152"/>
          </a:xfrm>
        </p:spPr>
      </p:pic>
    </p:spTree>
    <p:extLst>
      <p:ext uri="{BB962C8B-B14F-4D97-AF65-F5344CB8AC3E}">
        <p14:creationId xmlns:p14="http://schemas.microsoft.com/office/powerpoint/2010/main" val="19914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B1966-17E7-48A6-B07F-F841F973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300250"/>
            <a:ext cx="9509759" cy="821049"/>
          </a:xfrm>
        </p:spPr>
        <p:txBody>
          <a:bodyPr/>
          <a:lstStyle/>
          <a:p>
            <a:r>
              <a:rPr lang="en-US" dirty="0"/>
              <a:t>What are these Zoom Meetings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18480-D4A4-4C17-B6FC-AFE4F200F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118" y="1323833"/>
            <a:ext cx="10066579" cy="4435522"/>
          </a:xfrm>
        </p:spPr>
        <p:txBody>
          <a:bodyPr numCol="2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State Meetings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Region/Area meetings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BEC meetings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Pre-lunch breakouts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Lunch meetings with Speakers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Book discussions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Photography 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Computers and Technology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Wine tasting (social time!)</a:t>
            </a:r>
          </a:p>
          <a:p>
            <a:pPr>
              <a:lnSpc>
                <a:spcPct val="120000"/>
              </a:lnSpc>
            </a:pPr>
            <a:r>
              <a:rPr lang="en-US" sz="3000" dirty="0"/>
              <a:t>Podcast discussions</a:t>
            </a:r>
          </a:p>
        </p:txBody>
      </p:sp>
    </p:spTree>
    <p:extLst>
      <p:ext uri="{BB962C8B-B14F-4D97-AF65-F5344CB8AC3E}">
        <p14:creationId xmlns:p14="http://schemas.microsoft.com/office/powerpoint/2010/main" val="288525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E6AB-069B-47AF-9F14-4F588E0FE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96" y="277889"/>
            <a:ext cx="10878222" cy="1088136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How do I get a FREE copy </a:t>
            </a:r>
            <a:br>
              <a:rPr lang="en-US" sz="4000" dirty="0"/>
            </a:br>
            <a:r>
              <a:rPr lang="en-US" sz="4000" dirty="0"/>
              <a:t>of Zoom for my Branch?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09161-2A42-4540-B284-26143ED89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2800" dirty="0"/>
              <a:t>The </a:t>
            </a:r>
            <a:r>
              <a:rPr lang="en-US" sz="2800" b="1" i="1" dirty="0"/>
              <a:t>Sir Foundation </a:t>
            </a:r>
            <a:r>
              <a:rPr lang="en-US" sz="2800" dirty="0"/>
              <a:t>owns 10 Zoom licenses. We want to approve any request from a Branch to have the use of a license.</a:t>
            </a:r>
          </a:p>
          <a:p>
            <a:pPr marL="45720" indent="0">
              <a:buNone/>
            </a:pPr>
            <a:r>
              <a:rPr lang="en-US" sz="2800" dirty="0"/>
              <a:t>Just send me an email and your Branch will be approved!</a:t>
            </a:r>
          </a:p>
          <a:p>
            <a:pPr marL="45720" indent="0" algn="ctr">
              <a:buNone/>
            </a:pPr>
            <a:r>
              <a:rPr lang="en-US" sz="2800" dirty="0"/>
              <a:t>My email: </a:t>
            </a:r>
            <a:r>
              <a:rPr lang="en-US" sz="2800" b="1" dirty="0">
                <a:solidFill>
                  <a:srgbClr val="2A0EF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derek.southern@gmail.com</a:t>
            </a:r>
            <a:endParaRPr lang="en-US" sz="2800" b="1" dirty="0">
              <a:solidFill>
                <a:srgbClr val="2A0EF6"/>
              </a:solidFill>
            </a:endParaRPr>
          </a:p>
          <a:p>
            <a:pPr marL="45720" indent="0">
              <a:buNone/>
            </a:pPr>
            <a:r>
              <a:rPr lang="en-US" sz="2800" dirty="0"/>
              <a:t>I’ll provide you with the sign-in and password and some other information. It’s very simple, and we also offer training and support to get you up and running.</a:t>
            </a:r>
          </a:p>
        </p:txBody>
      </p:sp>
    </p:spTree>
    <p:extLst>
      <p:ext uri="{BB962C8B-B14F-4D97-AF65-F5344CB8AC3E}">
        <p14:creationId xmlns:p14="http://schemas.microsoft.com/office/powerpoint/2010/main" val="206351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it template.potx" id="{5F78521E-6CD0-4868-B771-71ECAADBB884}" vid="{4068D855-2BDE-44E9-B79D-20EBC1DDF454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2820</TotalTime>
  <Words>622</Words>
  <Application>Microsoft Office PowerPoint</Application>
  <PresentationFormat>Widescreen</PresentationFormat>
  <Paragraphs>96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Georgia</vt:lpstr>
      <vt:lpstr>Ocean 16x9</vt:lpstr>
      <vt:lpstr>Using the Internet to Improve the Health of Your Branch</vt:lpstr>
      <vt:lpstr>What do we  Need to be Doing  During the Pandemic?</vt:lpstr>
      <vt:lpstr>What Tools are Available?</vt:lpstr>
      <vt:lpstr>Email blasts!</vt:lpstr>
      <vt:lpstr>Zoom Usage Summary: May - December</vt:lpstr>
      <vt:lpstr>Zoom Usage: Meetings by Month</vt:lpstr>
      <vt:lpstr>Zoom Usage: May - December</vt:lpstr>
      <vt:lpstr>What are these Zoom Meetings about?</vt:lpstr>
      <vt:lpstr>How do I get a FREE copy  of Zoom for my Branch?</vt:lpstr>
      <vt:lpstr>Keep Members Informed about Activities</vt:lpstr>
      <vt:lpstr>Is Social Media Useful?</vt:lpstr>
      <vt:lpstr>PowerPoint Presentation</vt:lpstr>
      <vt:lpstr>Facebook Age &amp; Gender demographics</vt:lpstr>
      <vt:lpstr>YouTube  Age &amp; Gender demographics</vt:lpstr>
      <vt:lpstr>PowerPoint Presentation</vt:lpstr>
      <vt:lpstr>A recent addition from Branch 146 cyclists with guests from Branches  2 and 8</vt:lpstr>
      <vt:lpstr>Best way to Learn to USE Social Media?</vt:lpstr>
      <vt:lpstr>PowerPoint Presentation</vt:lpstr>
      <vt:lpstr>PowerPoint Presentation</vt:lpstr>
      <vt:lpstr>What Makes an Attractive Facebook Page?</vt:lpstr>
      <vt:lpstr>Website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the Internet to Improve the Health of Your Branch</dc:title>
  <dc:creator>Derek Southern</dc:creator>
  <cp:lastModifiedBy>Derek Southern</cp:lastModifiedBy>
  <cp:revision>45</cp:revision>
  <dcterms:created xsi:type="dcterms:W3CDTF">2021-01-13T06:37:05Z</dcterms:created>
  <dcterms:modified xsi:type="dcterms:W3CDTF">2021-01-18T04:17:33Z</dcterms:modified>
</cp:coreProperties>
</file>