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71" r:id="rId2"/>
    <p:sldId id="274" r:id="rId3"/>
    <p:sldId id="258" r:id="rId4"/>
    <p:sldId id="259" r:id="rId5"/>
    <p:sldId id="263" r:id="rId6"/>
    <p:sldId id="264" r:id="rId7"/>
    <p:sldId id="262" r:id="rId8"/>
    <p:sldId id="261" r:id="rId9"/>
    <p:sldId id="265" r:id="rId10"/>
    <p:sldId id="266" r:id="rId11"/>
    <p:sldId id="269" r:id="rId12"/>
    <p:sldId id="268" r:id="rId13"/>
    <p:sldId id="267" r:id="rId14"/>
    <p:sldId id="270" r:id="rId15"/>
    <p:sldId id="275" r:id="rId16"/>
    <p:sldId id="276" r:id="rId17"/>
    <p:sldId id="277" r:id="rId18"/>
    <p:sldId id="260" r:id="rId19"/>
  </p:sldIdLst>
  <p:sldSz cx="12192000" cy="6858000"/>
  <p:notesSz cx="7102475" cy="9388475"/>
  <p:embeddedFontLs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79"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918575"/>
            <a:ext cx="3078163" cy="469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0: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4ec173a1d94d3a3_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4ec173a1d94d3a3_16: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64ec173a1d94d3a3_16: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4ec173a1d94d3a3_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4ec173a1d94d3a3_1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64ec173a1d94d3a3_1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34428b35edaeda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734428b35edaeda_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g3734428b35edaeda_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Dale Decker created this model that can be used by any branch to create a single page poster that can be posted on community bulletin boards or store windows (just ask). I subscribe to the saying that “nothing beats a failure like an ask”….</a:t>
            </a:r>
            <a:endParaRPr/>
          </a:p>
        </p:txBody>
      </p:sp>
      <p:sp>
        <p:nvSpPr>
          <p:cNvPr id="174" name="Google Shape;17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3: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Rick Kindle created this for the branches in his area. The QR code take you to their individual branch websites. Find a way to embrace the available tech to expand your reach. It’s not hard. It’s a change. And we cannot be afraid of change. Frankly it is the only constant in the world today. </a:t>
            </a:r>
            <a:endParaRPr/>
          </a:p>
        </p:txBody>
      </p:sp>
      <p:sp>
        <p:nvSpPr>
          <p:cNvPr id="179" name="Google Shape;17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4: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0413" y="4473716"/>
            <a:ext cx="5609574" cy="3661028"/>
          </a:xfrm>
          <a:prstGeom prst="rect">
            <a:avLst/>
          </a:prstGeom>
          <a:noFill/>
          <a:ln>
            <a:noFill/>
          </a:ln>
        </p:spPr>
        <p:txBody>
          <a:bodyPr spcFirstLastPara="1" wrap="square" lIns="90400" tIns="45175" rIns="90400" bIns="45175" anchor="t" anchorCtr="0">
            <a:noAutofit/>
          </a:bodyPr>
          <a:lstStyle/>
          <a:p>
            <a:pPr marL="0" lvl="0" indent="0" algn="l" rtl="0">
              <a:lnSpc>
                <a:spcPct val="100000"/>
              </a:lnSpc>
              <a:spcBef>
                <a:spcPts val="0"/>
              </a:spcBef>
              <a:spcAft>
                <a:spcPts val="0"/>
              </a:spcAft>
              <a:buSzPts val="1400"/>
              <a:buNone/>
            </a:pPr>
            <a:r>
              <a:rPr lang="en-US"/>
              <a:t>We are at a crossroads! I’m going to share some facts regarding the overall health of the organization while at the same time letting you know that the members of the state board of directors has been meeting, reviewing options, debating, seeking outside input, and in general do everything we are REQUIRED to do in order to safeguard the organizations future. And without being too dramatic, that future is not well assured by any stretch of the imagination.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However, I want to make sure that in the spirit of transparency I want everyone to know this is the time to speak up. We are making everyone aware of what state believes is the best course of action to take but you do have a voice.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also want to share that as an officer of the State Board I am obligated to present these facts and options based on the collective agreement of the board. It’s no different than when holding a position as Big Sir for my branch I was (and am) obligated to represent the positions of my collective branch. While I certainly have personal opinions and they have been expressed in meetings and debates, I stand before you today united with the rest of the state board in our strategy for moving into the future of SIR. I’m asking each of the Big Sirs on this call, acting as a member of the parent corporation to feel comfortable sharing your views and the views of your branches, but also understand that there is a balance that must be factored and weighed with respect to our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Clr>
                <a:schemeClr val="dk1"/>
              </a:buClr>
              <a:buSzPts val="1400"/>
              <a:buNone/>
            </a:pPr>
            <a:r>
              <a:rPr lang="en-US"/>
              <a:t> </a:t>
            </a:r>
            <a:endParaRPr/>
          </a:p>
        </p:txBody>
      </p:sp>
      <p:sp>
        <p:nvSpPr>
          <p:cNvPr id="94" name="Google Shape;9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4ec173a1d94d3a3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4ec173a1d94d3a3_0: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64ec173a1d94d3a3_0: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1824813" y="3170562"/>
            <a:ext cx="8986062" cy="2841804"/>
          </a:xfrm>
          <a:prstGeom prst="rect">
            <a:avLst/>
          </a:prstGeom>
          <a:noFill/>
          <a:ln>
            <a:noFill/>
          </a:ln>
        </p:spPr>
        <p:txBody>
          <a:bodyPr spcFirstLastPara="1" wrap="square" lIns="91425" tIns="45700" rIns="91425" bIns="45700" anchor="t" anchorCtr="0">
            <a:spAutoFit/>
          </a:bodyPr>
          <a:lstStyle/>
          <a:p>
            <a:pPr marL="685800" marR="0" lvl="0" indent="-685800" algn="l" rtl="0">
              <a:lnSpc>
                <a:spcPct val="100000"/>
              </a:lnSpc>
              <a:spcBef>
                <a:spcPts val="0"/>
              </a:spcBef>
              <a:spcAft>
                <a:spcPts val="0"/>
              </a:spcAft>
              <a:buClr>
                <a:srgbClr val="000000"/>
              </a:buClr>
              <a:buSzPts val="4800"/>
              <a:buFont typeface="Arial"/>
              <a:buChar char="•"/>
            </a:pPr>
            <a:r>
              <a:rPr lang="en-US" sz="4800" b="1" i="0" u="none" strike="noStrike" cap="none" dirty="0">
                <a:solidFill>
                  <a:srgbClr val="000000"/>
                </a:solidFill>
                <a:latin typeface="Lato"/>
                <a:ea typeface="Lato"/>
                <a:cs typeface="Lato"/>
                <a:sym typeface="Lato"/>
              </a:rPr>
              <a:t>All Hands on Deck Meeting</a:t>
            </a:r>
            <a:r>
              <a:rPr lang="en-US" sz="800" b="1" i="0" u="none" strike="noStrike" cap="none" dirty="0">
                <a:solidFill>
                  <a:srgbClr val="000000"/>
                </a:solidFill>
                <a:latin typeface="Lato"/>
                <a:ea typeface="Lato"/>
                <a:cs typeface="Lato"/>
                <a:sym typeface="Lato"/>
              </a:rPr>
              <a:t>  </a:t>
            </a:r>
            <a:br>
              <a:rPr lang="en-US" sz="800" b="1" i="0" u="none" strike="noStrike" cap="none" dirty="0">
                <a:solidFill>
                  <a:srgbClr val="000000"/>
                </a:solidFill>
                <a:latin typeface="Lato"/>
                <a:ea typeface="Lato"/>
                <a:cs typeface="Lato"/>
                <a:sym typeface="Lato"/>
              </a:rPr>
            </a:br>
            <a:br>
              <a:rPr lang="en-US" sz="800" b="1" i="0" u="none" strike="noStrike" cap="none" dirty="0">
                <a:solidFill>
                  <a:srgbClr val="000000"/>
                </a:solidFill>
                <a:latin typeface="Lato"/>
                <a:ea typeface="Lato"/>
                <a:cs typeface="Lato"/>
                <a:sym typeface="Lato"/>
              </a:rPr>
            </a:br>
            <a:r>
              <a:rPr lang="en-US" sz="800" b="1" i="0" u="none" strike="noStrike" cap="none" dirty="0">
                <a:solidFill>
                  <a:srgbClr val="000000"/>
                </a:solidFill>
                <a:latin typeface="Lato"/>
                <a:ea typeface="Lato"/>
                <a:cs typeface="Lato"/>
                <a:sym typeface="Lato"/>
              </a:rPr>
              <a:t> </a:t>
            </a:r>
            <a:endParaRPr sz="4800" b="1" i="0" u="none" strike="noStrike" cap="none" dirty="0">
              <a:solidFill>
                <a:srgbClr val="000000"/>
              </a:solidFill>
              <a:latin typeface="Lato"/>
              <a:ea typeface="Lato"/>
              <a:cs typeface="Lato"/>
              <a:sym typeface="Lato"/>
            </a:endParaRPr>
          </a:p>
          <a:p>
            <a:pPr marL="685800" marR="0" lvl="0" indent="-685800" algn="l" rtl="0">
              <a:lnSpc>
                <a:spcPct val="100000"/>
              </a:lnSpc>
              <a:spcBef>
                <a:spcPts val="0"/>
              </a:spcBef>
              <a:spcAft>
                <a:spcPts val="0"/>
              </a:spcAft>
              <a:buClr>
                <a:srgbClr val="000000"/>
              </a:buClr>
              <a:buSzPts val="4800"/>
              <a:buFont typeface="Arial"/>
              <a:buChar char="•"/>
            </a:pPr>
            <a:r>
              <a:rPr lang="en-US" sz="4800" b="1" dirty="0">
                <a:latin typeface="Lato"/>
                <a:ea typeface="Lato"/>
                <a:cs typeface="Lato"/>
                <a:sym typeface="Lato"/>
              </a:rPr>
              <a:t>Wednes</a:t>
            </a:r>
            <a:r>
              <a:rPr lang="en-US" sz="4800" b="1" i="0" u="none" strike="noStrike" cap="none" dirty="0">
                <a:solidFill>
                  <a:srgbClr val="000000"/>
                </a:solidFill>
                <a:latin typeface="Lato"/>
                <a:ea typeface="Lato"/>
                <a:cs typeface="Lato"/>
                <a:sym typeface="Lato"/>
              </a:rPr>
              <a:t>day June 26</a:t>
            </a:r>
            <a:r>
              <a:rPr lang="en-US" sz="4800" b="1" i="0" u="none" strike="noStrike" cap="none" baseline="30000" dirty="0">
                <a:solidFill>
                  <a:srgbClr val="000000"/>
                </a:solidFill>
                <a:latin typeface="Lato"/>
                <a:ea typeface="Lato"/>
                <a:cs typeface="Lato"/>
                <a:sym typeface="Lato"/>
              </a:rPr>
              <a:t>th</a:t>
            </a:r>
            <a:r>
              <a:rPr lang="en-US" sz="800" b="1" i="0" u="none" strike="noStrike" cap="none" baseline="30000" dirty="0">
                <a:solidFill>
                  <a:srgbClr val="000000"/>
                </a:solidFill>
                <a:latin typeface="Lato"/>
                <a:ea typeface="Lato"/>
                <a:cs typeface="Lato"/>
                <a:sym typeface="Lato"/>
              </a:rPr>
              <a:t>    </a:t>
            </a:r>
            <a:br>
              <a:rPr lang="en-US" sz="800" b="1" i="0" u="none" strike="noStrike" cap="none" baseline="30000" dirty="0">
                <a:solidFill>
                  <a:srgbClr val="000000"/>
                </a:solidFill>
                <a:latin typeface="Lato"/>
                <a:ea typeface="Lato"/>
                <a:cs typeface="Lato"/>
                <a:sym typeface="Lato"/>
              </a:rPr>
            </a:br>
            <a:br>
              <a:rPr lang="en-US" sz="800" b="1" i="0" u="none" strike="noStrike" cap="none" baseline="30000" dirty="0">
                <a:solidFill>
                  <a:srgbClr val="000000"/>
                </a:solidFill>
                <a:latin typeface="Lato"/>
                <a:ea typeface="Lato"/>
                <a:cs typeface="Lato"/>
                <a:sym typeface="Lato"/>
              </a:rPr>
            </a:br>
            <a:br>
              <a:rPr lang="en-US" sz="800" b="1" i="0" u="none" strike="noStrike" cap="none" baseline="30000" dirty="0">
                <a:solidFill>
                  <a:srgbClr val="000000"/>
                </a:solidFill>
                <a:latin typeface="Lato"/>
                <a:ea typeface="Lato"/>
                <a:cs typeface="Lato"/>
                <a:sym typeface="Lato"/>
              </a:rPr>
            </a:br>
            <a:r>
              <a:rPr lang="en-US" sz="800" b="1" i="0" u="none" strike="noStrike" cap="none" baseline="30000" dirty="0">
                <a:solidFill>
                  <a:srgbClr val="000000"/>
                </a:solidFill>
                <a:latin typeface="Lato"/>
                <a:ea typeface="Lato"/>
                <a:cs typeface="Lato"/>
                <a:sym typeface="Lato"/>
              </a:rPr>
              <a:t>  </a:t>
            </a:r>
            <a:endParaRPr sz="4800" b="1" i="0" u="none" strike="noStrike" cap="none" dirty="0">
              <a:solidFill>
                <a:srgbClr val="000000"/>
              </a:solidFill>
              <a:latin typeface="Lato"/>
              <a:ea typeface="Lato"/>
              <a:cs typeface="Lato"/>
              <a:sym typeface="Lato"/>
            </a:endParaRPr>
          </a:p>
          <a:p>
            <a:pPr marL="685800" marR="0" lvl="0" indent="-685800" algn="l" rtl="0">
              <a:lnSpc>
                <a:spcPct val="100000"/>
              </a:lnSpc>
              <a:spcBef>
                <a:spcPts val="0"/>
              </a:spcBef>
              <a:spcAft>
                <a:spcPts val="0"/>
              </a:spcAft>
              <a:buClr>
                <a:srgbClr val="000000"/>
              </a:buClr>
              <a:buSzPts val="4800"/>
              <a:buFont typeface="Arial"/>
              <a:buChar char="•"/>
            </a:pPr>
            <a:r>
              <a:rPr lang="en-US" sz="4800" b="1" i="0" u="none" strike="noStrike" cap="none" dirty="0">
                <a:solidFill>
                  <a:srgbClr val="000000"/>
                </a:solidFill>
                <a:latin typeface="Lato"/>
                <a:ea typeface="Lato"/>
                <a:cs typeface="Lato"/>
                <a:sym typeface="Lato"/>
              </a:rPr>
              <a:t>Zoom at 2pm</a:t>
            </a:r>
            <a:endParaRPr dirty="0"/>
          </a:p>
        </p:txBody>
      </p:sp>
      <p:pic>
        <p:nvPicPr>
          <p:cNvPr id="207" name="Google Shape;207;p28"/>
          <p:cNvPicPr preferRelativeResize="0"/>
          <p:nvPr/>
        </p:nvPicPr>
        <p:blipFill rotWithShape="1">
          <a:blip r:embed="rId3">
            <a:alphaModFix/>
          </a:blip>
          <a:srcRect/>
          <a:stretch/>
        </p:blipFill>
        <p:spPr>
          <a:xfrm>
            <a:off x="519404" y="548651"/>
            <a:ext cx="1713720" cy="1490425"/>
          </a:xfrm>
          <a:prstGeom prst="rect">
            <a:avLst/>
          </a:prstGeom>
          <a:noFill/>
          <a:ln w="28575" cap="flat" cmpd="sng">
            <a:solidFill>
              <a:schemeClr val="dk1"/>
            </a:solidFill>
            <a:prstDash val="solid"/>
            <a:round/>
            <a:headEnd type="none" w="sm" len="sm"/>
            <a:tailEnd type="none" w="sm" len="sm"/>
          </a:ln>
        </p:spPr>
      </p:pic>
      <p:pic>
        <p:nvPicPr>
          <p:cNvPr id="208" name="Google Shape;208;p28"/>
          <p:cNvPicPr preferRelativeResize="0"/>
          <p:nvPr/>
        </p:nvPicPr>
        <p:blipFill rotWithShape="1">
          <a:blip r:embed="rId4">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pic>
        <p:nvPicPr>
          <p:cNvPr id="2" name="Picture 1">
            <a:extLst>
              <a:ext uri="{FF2B5EF4-FFF2-40B4-BE49-F238E27FC236}">
                <a16:creationId xmlns:a16="http://schemas.microsoft.com/office/drawing/2014/main" id="{011FADFC-45D5-462D-C49D-03AE1E7F00EF}"/>
              </a:ext>
            </a:extLst>
          </p:cNvPr>
          <p:cNvPicPr>
            <a:picLocks noChangeAspect="1"/>
          </p:cNvPicPr>
          <p:nvPr/>
        </p:nvPicPr>
        <p:blipFill rotWithShape="1">
          <a:blip r:embed="rId5"/>
          <a:srcRect l="1166" t="996" r="1799" b="1813"/>
          <a:stretch/>
        </p:blipFill>
        <p:spPr>
          <a:xfrm>
            <a:off x="4674007" y="442455"/>
            <a:ext cx="2659853" cy="2255592"/>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p:nvPr/>
        </p:nvSpPr>
        <p:spPr>
          <a:xfrm>
            <a:off x="617175" y="1542792"/>
            <a:ext cx="11146800" cy="4985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FFC000"/>
                </a:solidFill>
                <a:latin typeface="Lato"/>
                <a:ea typeface="Lato"/>
                <a:cs typeface="Lato"/>
                <a:sym typeface="Lato"/>
              </a:rPr>
              <a:t>     </a:t>
            </a:r>
            <a:r>
              <a:rPr lang="en-US" sz="3200" b="1" u="sng" dirty="0">
                <a:solidFill>
                  <a:schemeClr val="dk1"/>
                </a:solidFill>
                <a:latin typeface="Lato"/>
                <a:ea typeface="Lato"/>
                <a:cs typeface="Lato"/>
                <a:sym typeface="Lato"/>
              </a:rPr>
              <a:t>Easy to Do</a:t>
            </a:r>
            <a:endParaRPr sz="3200" b="1" u="sng" dirty="0">
              <a:solidFill>
                <a:schemeClr val="dk1"/>
              </a:solidFill>
              <a:latin typeface="Lato"/>
              <a:ea typeface="Lato"/>
              <a:cs typeface="Lato"/>
              <a:sym typeface="Lato"/>
            </a:endParaRPr>
          </a:p>
          <a:p>
            <a:pPr marL="0" marR="0" lvl="0" indent="0" algn="ctr" rtl="0">
              <a:spcBef>
                <a:spcPts val="0"/>
              </a:spcBef>
              <a:spcAft>
                <a:spcPts val="0"/>
              </a:spcAft>
              <a:buNone/>
            </a:pPr>
            <a:endParaRPr b="1" u="sng"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the organization’s name and logo to better reflect our vision and purpose.</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endParaRPr sz="2600" dirty="0"/>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the local organization’s name from “Branches” to “Chapters”.</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endParaRPr sz="2600" dirty="0"/>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2600" dirty="0">
                <a:solidFill>
                  <a:schemeClr val="dk1"/>
                </a:solidFill>
                <a:latin typeface="Lato"/>
                <a:ea typeface="Lato"/>
                <a:cs typeface="Lato"/>
                <a:sym typeface="Lato"/>
              </a:rPr>
              <a:t>Change chapter officer titles from Big Sir to President and Little Sir to Vice President.</a:t>
            </a:r>
            <a:r>
              <a:rPr lang="en-US" sz="800" dirty="0">
                <a:solidFill>
                  <a:schemeClr val="dk1"/>
                </a:solidFill>
                <a:latin typeface="Lato"/>
                <a:ea typeface="Lato"/>
                <a:cs typeface="Lato"/>
                <a:sym typeface="Lato"/>
              </a:rPr>
              <a:t>  </a:t>
            </a:r>
            <a:br>
              <a:rPr lang="en-US" sz="800" dirty="0">
                <a:solidFill>
                  <a:schemeClr val="dk1"/>
                </a:solidFill>
                <a:latin typeface="Lato"/>
                <a:ea typeface="Lato"/>
                <a:cs typeface="Lato"/>
                <a:sym typeface="Lato"/>
              </a:rPr>
            </a:br>
            <a:br>
              <a:rPr lang="en-US" sz="800" dirty="0">
                <a:solidFill>
                  <a:schemeClr val="dk1"/>
                </a:solidFill>
                <a:latin typeface="Lato"/>
                <a:ea typeface="Lato"/>
                <a:cs typeface="Lato"/>
                <a:sym typeface="Lato"/>
              </a:rPr>
            </a:br>
            <a:r>
              <a:rPr lang="en-US" sz="800" dirty="0">
                <a:solidFill>
                  <a:schemeClr val="dk1"/>
                </a:solidFill>
                <a:latin typeface="Lato"/>
                <a:ea typeface="Lato"/>
                <a:cs typeface="Lato"/>
                <a:sym typeface="Lato"/>
              </a:rPr>
              <a:t>  </a:t>
            </a:r>
          </a:p>
          <a:p>
            <a:pPr marL="457200" marR="0" lvl="0" indent="-457200" algn="l" rtl="0">
              <a:lnSpc>
                <a:spcPct val="100000"/>
              </a:lnSpc>
              <a:spcBef>
                <a:spcPts val="0"/>
              </a:spcBef>
              <a:spcAft>
                <a:spcPts val="0"/>
              </a:spcAft>
              <a:buClr>
                <a:schemeClr val="dk1"/>
              </a:buClr>
              <a:buSzPts val="2600"/>
              <a:buFont typeface="Arial" panose="020B0604020202020204" pitchFamily="34" charset="0"/>
              <a:buChar char="•"/>
            </a:pPr>
            <a:r>
              <a:rPr lang="en-US" sz="800" dirty="0">
                <a:solidFill>
                  <a:schemeClr val="dk1"/>
                </a:solidFill>
                <a:latin typeface="Lato"/>
                <a:ea typeface="Lato"/>
                <a:cs typeface="Lato"/>
                <a:sym typeface="Lato"/>
              </a:rPr>
              <a:t> </a:t>
            </a:r>
            <a:r>
              <a:rPr lang="en-US" sz="2600" dirty="0">
                <a:latin typeface="Lato"/>
                <a:ea typeface="Lato"/>
                <a:cs typeface="Lato"/>
                <a:sym typeface="Lato"/>
              </a:rPr>
              <a:t>Promote the slogans "Enhance Your Lifestyle” and “Friends for Life” in our local communities to</a:t>
            </a:r>
            <a:r>
              <a:rPr lang="en-US" sz="2600" dirty="0">
                <a:solidFill>
                  <a:schemeClr val="tx1"/>
                </a:solidFill>
                <a:latin typeface="Lato"/>
                <a:ea typeface="Lato"/>
                <a:cs typeface="Lato"/>
                <a:sym typeface="Lato"/>
              </a:rPr>
              <a:t> raise the chapter’s visibility </a:t>
            </a:r>
            <a:r>
              <a:rPr lang="en-US" sz="2600" dirty="0">
                <a:latin typeface="Lato"/>
                <a:ea typeface="Lato"/>
                <a:cs typeface="Lato"/>
                <a:sym typeface="Lato"/>
              </a:rPr>
              <a:t>and improve the % of the target audience (active adults with leisure time) to join a chapter.</a:t>
            </a:r>
            <a:endParaRPr sz="2600" dirty="0"/>
          </a:p>
          <a:p>
            <a:pPr marR="0" lvl="0" algn="l" rtl="0">
              <a:lnSpc>
                <a:spcPct val="100000"/>
              </a:lnSpc>
              <a:spcBef>
                <a:spcPts val="0"/>
              </a:spcBef>
              <a:spcAft>
                <a:spcPts val="0"/>
              </a:spcAft>
              <a:buClr>
                <a:schemeClr val="dk1"/>
              </a:buClr>
              <a:buSzPts val="2600"/>
            </a:pP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dirty="0"/>
          </a:p>
        </p:txBody>
      </p:sp>
      <p:sp>
        <p:nvSpPr>
          <p:cNvPr id="164" name="Google Shape;164;p23"/>
          <p:cNvSpPr txBox="1"/>
          <p:nvPr/>
        </p:nvSpPr>
        <p:spPr>
          <a:xfrm>
            <a:off x="1026368" y="473341"/>
            <a:ext cx="846753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#1</a:t>
            </a:r>
          </a:p>
          <a:p>
            <a:pPr marL="0" marR="0" lvl="0" indent="0" algn="l" rtl="0">
              <a:spcBef>
                <a:spcPts val="0"/>
              </a:spcBef>
              <a:spcAft>
                <a:spcPts val="0"/>
              </a:spcAft>
              <a:buNone/>
            </a:pPr>
            <a:endParaRPr dirty="0"/>
          </a:p>
        </p:txBody>
      </p:sp>
      <p:pic>
        <p:nvPicPr>
          <p:cNvPr id="165" name="Google Shape;165;p23" descr="A glass with pieces of glass&#10;&#10;Description automatically generated"/>
          <p:cNvPicPr preferRelativeResize="0"/>
          <p:nvPr/>
        </p:nvPicPr>
        <p:blipFill rotWithShape="1">
          <a:blip r:embed="rId3">
            <a:alphaModFix/>
          </a:blip>
          <a:srcRect/>
          <a:stretch/>
        </p:blipFill>
        <p:spPr>
          <a:xfrm>
            <a:off x="9898597" y="239987"/>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txBox="1">
            <a:spLocks noGrp="1"/>
          </p:cNvSpPr>
          <p:nvPr>
            <p:ph type="body" idx="1"/>
          </p:nvPr>
        </p:nvSpPr>
        <p:spPr>
          <a:xfrm>
            <a:off x="558822" y="1537568"/>
            <a:ext cx="11121000" cy="5194469"/>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3200" b="1" u="sng" dirty="0">
                <a:latin typeface="Lato"/>
                <a:ea typeface="Lato"/>
                <a:cs typeface="Lato"/>
                <a:sym typeface="Lato"/>
              </a:rPr>
              <a:t>Harder to Do</a:t>
            </a:r>
            <a:br>
              <a:rPr lang="en-US" sz="800" b="1" u="sng" dirty="0">
                <a:latin typeface="Lato"/>
                <a:ea typeface="Lato"/>
                <a:cs typeface="Lato"/>
                <a:sym typeface="Lato"/>
              </a:rPr>
            </a:br>
            <a:br>
              <a:rPr lang="en-US" sz="800" b="1" u="sng" dirty="0">
                <a:latin typeface="Lato"/>
                <a:ea typeface="Lato"/>
                <a:cs typeface="Lato"/>
                <a:sym typeface="Lato"/>
              </a:rPr>
            </a:br>
            <a:r>
              <a:rPr lang="en-US" sz="800" b="1" u="sng" dirty="0">
                <a:latin typeface="Lato"/>
                <a:ea typeface="Lato"/>
                <a:cs typeface="Lato"/>
                <a:sym typeface="Lato"/>
              </a:rPr>
              <a:t> </a:t>
            </a:r>
            <a:endParaRPr sz="2600" b="1" u="sng" dirty="0">
              <a:latin typeface="Lato"/>
              <a:ea typeface="Lato"/>
              <a:cs typeface="Lato"/>
              <a:sym typeface="Lato"/>
            </a:endParaRPr>
          </a:p>
          <a:p>
            <a:pPr marL="520700" indent="-457200">
              <a:lnSpc>
                <a:spcPct val="100000"/>
              </a:lnSpc>
              <a:spcBef>
                <a:spcPts val="0"/>
              </a:spcBef>
              <a:buSzPts val="2600"/>
            </a:pPr>
            <a:r>
              <a:rPr lang="en-US" sz="2600" dirty="0">
                <a:solidFill>
                  <a:schemeClr val="dk1"/>
                </a:solidFill>
                <a:latin typeface="Lato"/>
                <a:ea typeface="Lato"/>
                <a:cs typeface="Lato"/>
                <a:sym typeface="Lato"/>
              </a:rPr>
              <a:t>Make clear the right of “State” to set the strategic direction of the organization and enforce chapter Charters and By Laws including timely submission of government required information on Forms.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Make State’s websites more attractive and fix the bad chapter websites to positively promote the organization.</a:t>
            </a:r>
            <a:r>
              <a:rPr lang="en-US" sz="800" dirty="0">
                <a:latin typeface="Lato"/>
                <a:ea typeface="Lato"/>
                <a:cs typeface="Lato"/>
                <a:sym typeface="Lato"/>
              </a:rPr>
              <a:t>   </a:t>
            </a:r>
            <a:br>
              <a:rPr lang="en-US" sz="800" dirty="0">
                <a:latin typeface="Lato"/>
                <a:ea typeface="Lato"/>
                <a:cs typeface="Lato"/>
                <a:sym typeface="Lato"/>
              </a:rPr>
            </a:b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Attract new members who are enthusiastic about putting in the time and effort to lead their chapters.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Attract chapter leaders to participate in State leadership roles.         </a:t>
            </a:r>
            <a:r>
              <a:rPr lang="en-US" sz="1800" dirty="0">
                <a:latin typeface="Lato"/>
                <a:ea typeface="Lato"/>
                <a:cs typeface="Lato"/>
                <a:sym typeface="Lato"/>
              </a:rPr>
              <a:t> </a:t>
            </a:r>
            <a:r>
              <a:rPr lang="en-US" sz="2600" dirty="0">
                <a:latin typeface="Lato"/>
                <a:ea typeface="Lato"/>
                <a:cs typeface="Lato"/>
                <a:sym typeface="Lato"/>
              </a:rPr>
              <a:t> </a:t>
            </a:r>
            <a:endParaRPr sz="2600" dirty="0">
              <a:latin typeface="Lato"/>
              <a:ea typeface="Lato"/>
              <a:cs typeface="Lato"/>
              <a:sym typeface="Lato"/>
            </a:endParaRPr>
          </a:p>
          <a:p>
            <a:pPr marL="457200" lvl="0" indent="0" algn="l" rtl="0">
              <a:lnSpc>
                <a:spcPct val="100000"/>
              </a:lnSpc>
              <a:spcBef>
                <a:spcPts val="0"/>
              </a:spcBef>
              <a:spcAft>
                <a:spcPts val="0"/>
              </a:spcAft>
              <a:buNone/>
            </a:pPr>
            <a:endParaRPr sz="2600" dirty="0">
              <a:latin typeface="Lato"/>
              <a:ea typeface="Lato"/>
              <a:cs typeface="Lato"/>
              <a:sym typeface="Lato"/>
            </a:endParaRPr>
          </a:p>
        </p:txBody>
      </p:sp>
      <p:sp>
        <p:nvSpPr>
          <p:cNvPr id="4" name="Google Shape;164;p23">
            <a:extLst>
              <a:ext uri="{FF2B5EF4-FFF2-40B4-BE49-F238E27FC236}">
                <a16:creationId xmlns:a16="http://schemas.microsoft.com/office/drawing/2014/main" id="{0EF1BDC8-41ED-9BDA-2E00-7B89CEF8FFD8}"/>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#2</a:t>
            </a:r>
            <a:endParaRPr dirty="0"/>
          </a:p>
        </p:txBody>
      </p:sp>
      <p:pic>
        <p:nvPicPr>
          <p:cNvPr id="5" name="Google Shape;165;p23" descr="A glass with pieces of glass&#10;&#10;Description automatically generated">
            <a:extLst>
              <a:ext uri="{FF2B5EF4-FFF2-40B4-BE49-F238E27FC236}">
                <a16:creationId xmlns:a16="http://schemas.microsoft.com/office/drawing/2014/main" id="{E9AD73E9-DE67-1E01-62B1-5CCCB2A3D430}"/>
              </a:ext>
            </a:extLst>
          </p:cNvPr>
          <p:cNvPicPr preferRelativeResize="0"/>
          <p:nvPr/>
        </p:nvPicPr>
        <p:blipFill rotWithShape="1">
          <a:blip r:embed="rId3">
            <a:alphaModFix/>
          </a:blip>
          <a:srcRect/>
          <a:stretch/>
        </p:blipFill>
        <p:spPr>
          <a:xfrm>
            <a:off x="9898597" y="239987"/>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5"/>
          <p:cNvSpPr txBox="1">
            <a:spLocks noGrp="1"/>
          </p:cNvSpPr>
          <p:nvPr>
            <p:ph type="body" idx="1"/>
          </p:nvPr>
        </p:nvSpPr>
        <p:spPr>
          <a:xfrm>
            <a:off x="575929" y="1615689"/>
            <a:ext cx="10764000" cy="4887751"/>
          </a:xfrm>
          <a:prstGeom prst="rect">
            <a:avLst/>
          </a:prstGeom>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None/>
            </a:pPr>
            <a:r>
              <a:rPr lang="en-US" sz="3300" b="1" u="sng" dirty="0">
                <a:latin typeface="Lato"/>
                <a:ea typeface="Lato"/>
                <a:cs typeface="Lato"/>
                <a:sym typeface="Lato"/>
              </a:rPr>
              <a:t>Needs More Research &amp; Time Consuming</a:t>
            </a:r>
            <a:r>
              <a:rPr lang="en-US" sz="3100" b="1" u="sng" dirty="0">
                <a:latin typeface="Lato"/>
                <a:ea typeface="Lato"/>
                <a:cs typeface="Lato"/>
                <a:sym typeface="Lato"/>
              </a:rPr>
              <a:t> </a:t>
            </a:r>
            <a:r>
              <a:rPr lang="en-US" sz="800" b="1" u="sng" dirty="0">
                <a:latin typeface="Lato"/>
                <a:ea typeface="Lato"/>
                <a:cs typeface="Lato"/>
                <a:sym typeface="Lato"/>
              </a:rPr>
              <a:t>      </a:t>
            </a:r>
            <a:br>
              <a:rPr lang="en-US" sz="800" b="1" u="sng" dirty="0">
                <a:latin typeface="Lato"/>
                <a:ea typeface="Lato"/>
                <a:cs typeface="Lato"/>
                <a:sym typeface="Lato"/>
              </a:rPr>
            </a:br>
            <a:endParaRPr lang="en-US" sz="2600" b="1" u="sng" dirty="0">
              <a:latin typeface="Lato"/>
              <a:ea typeface="Lato"/>
              <a:cs typeface="Lato"/>
              <a:sym typeface="Lato"/>
            </a:endParaRPr>
          </a:p>
          <a:p>
            <a:pPr marL="0" lvl="0" indent="0" algn="ctr" rtl="0">
              <a:lnSpc>
                <a:spcPct val="100000"/>
              </a:lnSpc>
              <a:spcBef>
                <a:spcPts val="0"/>
              </a:spcBef>
              <a:spcAft>
                <a:spcPts val="0"/>
              </a:spcAft>
              <a:buNone/>
            </a:pPr>
            <a:endParaRPr sz="1400" b="1" u="sng"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Change the corporation’s tax status from 501 (c) (4)  “Social Welfare” to 501 (c) (3) “ Non-Profit Benefit” which makes donations tax deductible.</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Update By Laws to reflect an organization which is race, religion, gender and age neutral.</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Seek grants from California and foundations to fund projects to promote and grow the organization without impacting member assessments and branch dues.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Hire leadership for State, particularly an Executive Director, who will lead for more than one year given the leadership consistency and the leader authority.</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Hire a professional full function digital marketing firm to attract individuals with more leisure time to apply with the leads forwarded to the chapters.</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33083" indent="-457200">
              <a:lnSpc>
                <a:spcPct val="100000"/>
              </a:lnSpc>
              <a:spcBef>
                <a:spcPts val="0"/>
              </a:spcBef>
              <a:buSzPct val="100000"/>
            </a:pPr>
            <a:r>
              <a:rPr lang="en-US" sz="2600" dirty="0">
                <a:latin typeface="Lato"/>
                <a:ea typeface="Lato"/>
                <a:cs typeface="Lato"/>
                <a:sym typeface="Lato"/>
              </a:rPr>
              <a:t>Outsource our Information Technology to adequately staff the function.</a:t>
            </a:r>
            <a:endParaRPr sz="2600" dirty="0">
              <a:latin typeface="Lato"/>
              <a:ea typeface="Lato"/>
              <a:cs typeface="Lato"/>
              <a:sym typeface="Lato"/>
            </a:endParaRPr>
          </a:p>
          <a:p>
            <a:pPr marL="457200" lvl="0" indent="0" algn="l" rtl="0">
              <a:lnSpc>
                <a:spcPct val="100000"/>
              </a:lnSpc>
              <a:spcBef>
                <a:spcPts val="0"/>
              </a:spcBef>
              <a:spcAft>
                <a:spcPts val="0"/>
              </a:spcAft>
              <a:buNone/>
            </a:pPr>
            <a:endParaRPr dirty="0"/>
          </a:p>
        </p:txBody>
      </p:sp>
      <p:sp>
        <p:nvSpPr>
          <p:cNvPr id="4" name="Google Shape;164;p23">
            <a:extLst>
              <a:ext uri="{FF2B5EF4-FFF2-40B4-BE49-F238E27FC236}">
                <a16:creationId xmlns:a16="http://schemas.microsoft.com/office/drawing/2014/main" id="{19E9995D-69B0-AE43-F412-8066CEBFFE43}"/>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Actions #3</a:t>
            </a:r>
            <a:endParaRPr dirty="0"/>
          </a:p>
        </p:txBody>
      </p:sp>
      <p:pic>
        <p:nvPicPr>
          <p:cNvPr id="5" name="Google Shape;165;p23" descr="A glass with pieces of glass&#10;&#10;Description automatically generated">
            <a:extLst>
              <a:ext uri="{FF2B5EF4-FFF2-40B4-BE49-F238E27FC236}">
                <a16:creationId xmlns:a16="http://schemas.microsoft.com/office/drawing/2014/main" id="{8DAADFF6-BF96-5C43-B290-6F59C6614E8D}"/>
              </a:ext>
            </a:extLst>
          </p:cNvPr>
          <p:cNvPicPr preferRelativeResize="0"/>
          <p:nvPr/>
        </p:nvPicPr>
        <p:blipFill rotWithShape="1">
          <a:blip r:embed="rId3">
            <a:alphaModFix/>
          </a:blip>
          <a:srcRect/>
          <a:stretch/>
        </p:blipFill>
        <p:spPr>
          <a:xfrm>
            <a:off x="9898597" y="207330"/>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4"/>
          <p:cNvSpPr txBox="1">
            <a:spLocks noGrp="1"/>
          </p:cNvSpPr>
          <p:nvPr>
            <p:ph type="body" idx="1"/>
          </p:nvPr>
        </p:nvSpPr>
        <p:spPr>
          <a:xfrm>
            <a:off x="754971" y="1544687"/>
            <a:ext cx="10515600" cy="5067600"/>
          </a:xfrm>
          <a:prstGeom prst="rect">
            <a:avLst/>
          </a:prstGeom>
        </p:spPr>
        <p:txBody>
          <a:bodyPr spcFirstLastPara="1" wrap="square" lIns="91425" tIns="45700" rIns="91425" bIns="45700" anchor="t" anchorCtr="0">
            <a:normAutofit lnSpcReduction="10000"/>
          </a:bodyPr>
          <a:lstStyle/>
          <a:p>
            <a:pPr marL="63500" lvl="0" indent="0" algn="l" rtl="0">
              <a:lnSpc>
                <a:spcPct val="100000"/>
              </a:lnSpc>
              <a:spcBef>
                <a:spcPts val="1000"/>
              </a:spcBef>
              <a:spcAft>
                <a:spcPts val="0"/>
              </a:spcAft>
              <a:buSzPts val="2600"/>
              <a:buNone/>
            </a:pPr>
            <a:r>
              <a:rPr lang="en-US" sz="2600" dirty="0">
                <a:latin typeface="Lato"/>
                <a:ea typeface="Lato"/>
                <a:cs typeface="Lato"/>
                <a:sym typeface="Lato"/>
              </a:rPr>
              <a:t>        </a:t>
            </a:r>
            <a:r>
              <a:rPr lang="en-US" sz="2600" b="1" u="sng" dirty="0">
                <a:latin typeface="Lato"/>
                <a:ea typeface="Lato"/>
                <a:cs typeface="Lato"/>
                <a:sym typeface="Lato"/>
              </a:rPr>
              <a:t>All chapters must:</a:t>
            </a:r>
          </a:p>
          <a:p>
            <a:pPr marL="520700" indent="-457200">
              <a:lnSpc>
                <a:spcPct val="100000"/>
              </a:lnSpc>
              <a:buSzPts val="2600"/>
            </a:pPr>
            <a:r>
              <a:rPr lang="en-US" sz="2600" dirty="0">
                <a:latin typeface="Lato"/>
                <a:ea typeface="Lato"/>
                <a:cs typeface="Lato"/>
                <a:sym typeface="Lato"/>
              </a:rPr>
              <a:t>Use the current logo and slogan which means updating stuff.</a:t>
            </a:r>
            <a:r>
              <a:rPr lang="en-US" sz="800" dirty="0">
                <a:latin typeface="Lato"/>
                <a:ea typeface="Lato"/>
                <a:cs typeface="Lato"/>
                <a:sym typeface="Lato"/>
              </a:rPr>
              <a:t>  </a:t>
            </a:r>
            <a:br>
              <a:rPr lang="en-US" sz="800" dirty="0">
                <a:latin typeface="Lato"/>
                <a:ea typeface="Lato"/>
                <a:cs typeface="Lato"/>
                <a:sym typeface="Lato"/>
              </a:rPr>
            </a:br>
            <a:endParaRPr lang="en-US" sz="800" dirty="0">
              <a:latin typeface="Lato"/>
              <a:ea typeface="Lato"/>
              <a:cs typeface="Lato"/>
              <a:sym typeface="Lato"/>
            </a:endParaRPr>
          </a:p>
          <a:p>
            <a:pPr marL="520700" indent="-457200">
              <a:lnSpc>
                <a:spcPct val="100000"/>
              </a:lnSpc>
              <a:buSzPts val="2600"/>
            </a:pPr>
            <a:r>
              <a:rPr lang="en-US" sz="800" dirty="0">
                <a:latin typeface="Lato"/>
                <a:ea typeface="Lato"/>
                <a:cs typeface="Lato"/>
                <a:sym typeface="Lato"/>
              </a:rPr>
              <a:t> </a:t>
            </a:r>
            <a:r>
              <a:rPr lang="en-US" sz="2600" dirty="0">
                <a:latin typeface="Lato"/>
                <a:ea typeface="Lato"/>
                <a:cs typeface="Lato"/>
                <a:sym typeface="Lato"/>
              </a:rPr>
              <a:t>Remember we have not been Sons In Retirement for 6 years.</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Eliminate any age limits and the use of “retirement” in publications and when speaking about who can join a chapter.</a:t>
            </a: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Change Big/Little Sir immediately to President and Vice President …updated documentation to follow.</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Stress the Activities and Events your chapter offers but avoid use of “social activities” rather stress “Enhancing Your Lifestyle”.</a:t>
            </a:r>
            <a:r>
              <a:rPr lang="en-US" sz="800" dirty="0">
                <a:latin typeface="Lato"/>
                <a:ea typeface="Lato"/>
                <a:cs typeface="Lato"/>
                <a:sym typeface="Lato"/>
              </a:rPr>
              <a:t>  </a:t>
            </a:r>
            <a:br>
              <a:rPr lang="en-US" sz="800" dirty="0">
                <a:latin typeface="Lato"/>
                <a:ea typeface="Lato"/>
                <a:cs typeface="Lato"/>
                <a:sym typeface="Lato"/>
              </a:rPr>
            </a:br>
            <a:br>
              <a:rPr lang="en-US" sz="800" dirty="0">
                <a:latin typeface="Lato"/>
                <a:ea typeface="Lato"/>
                <a:cs typeface="Lato"/>
                <a:sym typeface="Lato"/>
              </a:rPr>
            </a:br>
            <a:r>
              <a:rPr lang="en-US" sz="800" dirty="0">
                <a:latin typeface="Lato"/>
                <a:ea typeface="Lato"/>
                <a:cs typeface="Lato"/>
                <a:sym typeface="Lato"/>
              </a:rPr>
              <a:t> </a:t>
            </a:r>
            <a:endParaRPr sz="2600" dirty="0">
              <a:latin typeface="Lato"/>
              <a:ea typeface="Lato"/>
              <a:cs typeface="Lato"/>
              <a:sym typeface="Lato"/>
            </a:endParaRPr>
          </a:p>
          <a:p>
            <a:pPr marL="520700" indent="-457200">
              <a:lnSpc>
                <a:spcPct val="100000"/>
              </a:lnSpc>
              <a:spcBef>
                <a:spcPts val="0"/>
              </a:spcBef>
              <a:buSzPts val="2600"/>
            </a:pPr>
            <a:r>
              <a:rPr lang="en-US" sz="2600" dirty="0">
                <a:latin typeface="Lato"/>
                <a:ea typeface="Lato"/>
                <a:cs typeface="Lato"/>
                <a:sym typeface="Lato"/>
              </a:rPr>
              <a:t>Help select and then agree on and use a new name and logo. </a:t>
            </a:r>
            <a:endParaRPr sz="2600" dirty="0">
              <a:latin typeface="Lato"/>
              <a:ea typeface="Lato"/>
              <a:cs typeface="Lato"/>
              <a:sym typeface="Lato"/>
            </a:endParaRPr>
          </a:p>
          <a:p>
            <a:pPr marL="0" lvl="0" indent="0" algn="l" rtl="0">
              <a:spcBef>
                <a:spcPts val="1000"/>
              </a:spcBef>
              <a:spcAft>
                <a:spcPts val="0"/>
              </a:spcAft>
              <a:buNone/>
            </a:pPr>
            <a:endParaRPr dirty="0"/>
          </a:p>
        </p:txBody>
      </p:sp>
      <p:sp>
        <p:nvSpPr>
          <p:cNvPr id="4" name="Google Shape;164;p23">
            <a:extLst>
              <a:ext uri="{FF2B5EF4-FFF2-40B4-BE49-F238E27FC236}">
                <a16:creationId xmlns:a16="http://schemas.microsoft.com/office/drawing/2014/main" id="{F3095962-C74A-99F7-E012-B481687CCCB3}"/>
              </a:ext>
            </a:extLst>
          </p:cNvPr>
          <p:cNvSpPr txBox="1"/>
          <p:nvPr/>
        </p:nvSpPr>
        <p:spPr>
          <a:xfrm>
            <a:off x="1026368" y="473341"/>
            <a:ext cx="84675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SIR’s “Breaking Glass” </a:t>
            </a:r>
            <a:r>
              <a:rPr lang="en-US" sz="4400" b="1" u="sng" dirty="0">
                <a:solidFill>
                  <a:srgbClr val="0070C0"/>
                </a:solidFill>
                <a:latin typeface="Lato"/>
                <a:ea typeface="Lato"/>
                <a:cs typeface="Lato"/>
                <a:sym typeface="Lato"/>
              </a:rPr>
              <a:t>Must Do!!</a:t>
            </a:r>
            <a:endParaRPr u="sng" dirty="0">
              <a:solidFill>
                <a:srgbClr val="0070C0"/>
              </a:solidFill>
            </a:endParaRPr>
          </a:p>
        </p:txBody>
      </p:sp>
      <p:pic>
        <p:nvPicPr>
          <p:cNvPr id="5" name="Google Shape;165;p23" descr="A glass with pieces of glass&#10;&#10;Description automatically generated">
            <a:extLst>
              <a:ext uri="{FF2B5EF4-FFF2-40B4-BE49-F238E27FC236}">
                <a16:creationId xmlns:a16="http://schemas.microsoft.com/office/drawing/2014/main" id="{86319E42-44B2-A95F-7423-5AAEA11A7814}"/>
              </a:ext>
            </a:extLst>
          </p:cNvPr>
          <p:cNvPicPr preferRelativeResize="0"/>
          <p:nvPr/>
        </p:nvPicPr>
        <p:blipFill rotWithShape="1">
          <a:blip r:embed="rId3">
            <a:alphaModFix/>
          </a:blip>
          <a:srcRect/>
          <a:stretch/>
        </p:blipFill>
        <p:spPr>
          <a:xfrm>
            <a:off x="9898597" y="207330"/>
            <a:ext cx="1865376" cy="1493520"/>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p:cNvPicPr preferRelativeResize="0"/>
          <p:nvPr/>
        </p:nvPicPr>
        <p:blipFill rotWithShape="1">
          <a:blip r:embed="rId3">
            <a:alphaModFix/>
          </a:blip>
          <a:srcRect/>
          <a:stretch/>
        </p:blipFill>
        <p:spPr>
          <a:xfrm>
            <a:off x="1125684" y="1386765"/>
            <a:ext cx="3103799" cy="2696250"/>
          </a:xfrm>
          <a:prstGeom prst="rect">
            <a:avLst/>
          </a:prstGeom>
          <a:noFill/>
          <a:ln w="28575" cap="flat" cmpd="sng">
            <a:solidFill>
              <a:schemeClr val="dk1"/>
            </a:solidFill>
            <a:prstDash val="solid"/>
            <a:round/>
            <a:headEnd type="none" w="sm" len="sm"/>
            <a:tailEnd type="none" w="sm" len="sm"/>
          </a:ln>
        </p:spPr>
      </p:pic>
      <p:sp>
        <p:nvSpPr>
          <p:cNvPr id="192" name="Google Shape;192;p27"/>
          <p:cNvSpPr txBox="1"/>
          <p:nvPr/>
        </p:nvSpPr>
        <p:spPr>
          <a:xfrm>
            <a:off x="1808768" y="212288"/>
            <a:ext cx="866950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1"/>
                </a:solidFill>
                <a:latin typeface="Lato"/>
                <a:ea typeface="Lato"/>
                <a:cs typeface="Lato"/>
                <a:sym typeface="Lato"/>
              </a:rPr>
              <a:t>It’s time for a totally new Image </a:t>
            </a:r>
            <a:r>
              <a:rPr lang="en-US" sz="4400" b="1" dirty="0">
                <a:solidFill>
                  <a:srgbClr val="FFC000"/>
                </a:solidFill>
                <a:latin typeface="Lato"/>
                <a:ea typeface="Lato"/>
                <a:cs typeface="Lato"/>
                <a:sym typeface="Lato"/>
              </a:rPr>
              <a:t>?</a:t>
            </a:r>
            <a:r>
              <a:rPr lang="en-US" sz="800" b="1" dirty="0">
                <a:solidFill>
                  <a:srgbClr val="FFC000"/>
                </a:solidFill>
                <a:latin typeface="Lato"/>
                <a:ea typeface="Lato"/>
                <a:cs typeface="Lato"/>
                <a:sym typeface="Lato"/>
              </a:rPr>
              <a:t>   </a:t>
            </a:r>
            <a:endParaRPr sz="4400" b="1" dirty="0">
              <a:solidFill>
                <a:srgbClr val="FF0000"/>
              </a:solidFill>
              <a:latin typeface="Lato"/>
              <a:ea typeface="Lato"/>
              <a:cs typeface="Lato"/>
              <a:sym typeface="Lato"/>
            </a:endParaRPr>
          </a:p>
        </p:txBody>
      </p:sp>
      <p:pic>
        <p:nvPicPr>
          <p:cNvPr id="193" name="Google Shape;193;p27"/>
          <p:cNvPicPr preferRelativeResize="0"/>
          <p:nvPr/>
        </p:nvPicPr>
        <p:blipFill rotWithShape="1">
          <a:blip r:embed="rId4">
            <a:alphaModFix/>
          </a:blip>
          <a:srcRect/>
          <a:stretch/>
        </p:blipFill>
        <p:spPr>
          <a:xfrm>
            <a:off x="1032568" y="4269143"/>
            <a:ext cx="3290030" cy="447653"/>
          </a:xfrm>
          <a:prstGeom prst="rect">
            <a:avLst/>
          </a:prstGeom>
          <a:noFill/>
          <a:ln w="28575" cap="flat" cmpd="sng">
            <a:solidFill>
              <a:schemeClr val="dk1"/>
            </a:solidFill>
            <a:prstDash val="solid"/>
            <a:round/>
            <a:headEnd type="none" w="sm" len="sm"/>
            <a:tailEnd type="none" w="sm" len="sm"/>
          </a:ln>
        </p:spPr>
      </p:pic>
      <p:pic>
        <p:nvPicPr>
          <p:cNvPr id="194" name="Google Shape;194;p27"/>
          <p:cNvPicPr preferRelativeResize="0"/>
          <p:nvPr/>
        </p:nvPicPr>
        <p:blipFill rotWithShape="1">
          <a:blip r:embed="rId5">
            <a:alphaModFix/>
          </a:blip>
          <a:srcRect/>
          <a:stretch/>
        </p:blipFill>
        <p:spPr>
          <a:xfrm>
            <a:off x="8043749" y="4138516"/>
            <a:ext cx="3070827" cy="484412"/>
          </a:xfrm>
          <a:prstGeom prst="rect">
            <a:avLst/>
          </a:prstGeom>
          <a:noFill/>
          <a:ln w="28575" cap="flat" cmpd="sng">
            <a:solidFill>
              <a:schemeClr val="dk1"/>
            </a:solidFill>
            <a:prstDash val="solid"/>
            <a:round/>
            <a:headEnd type="none" w="sm" len="sm"/>
            <a:tailEnd type="none" w="sm" len="sm"/>
          </a:ln>
        </p:spPr>
      </p:pic>
      <p:sp>
        <p:nvSpPr>
          <p:cNvPr id="195" name="Google Shape;195;p27"/>
          <p:cNvSpPr/>
          <p:nvPr/>
        </p:nvSpPr>
        <p:spPr>
          <a:xfrm>
            <a:off x="5375585" y="2625435"/>
            <a:ext cx="1226975" cy="536512"/>
          </a:xfrm>
          <a:prstGeom prst="rightArrow">
            <a:avLst>
              <a:gd name="adj1" fmla="val 50000"/>
              <a:gd name="adj2" fmla="val 50000"/>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Calibri"/>
              <a:ea typeface="Calibri"/>
              <a:cs typeface="Calibri"/>
              <a:sym typeface="Calibri"/>
            </a:endParaRPr>
          </a:p>
        </p:txBody>
      </p:sp>
      <p:sp>
        <p:nvSpPr>
          <p:cNvPr id="196" name="Google Shape;196;p27"/>
          <p:cNvSpPr/>
          <p:nvPr/>
        </p:nvSpPr>
        <p:spPr>
          <a:xfrm>
            <a:off x="7701262" y="1304068"/>
            <a:ext cx="3560684" cy="2668024"/>
          </a:xfrm>
          <a:prstGeom prst="rect">
            <a:avLst/>
          </a:prstGeom>
          <a:solidFill>
            <a:schemeClr val="accent6"/>
          </a:solidFill>
          <a:ln w="28575" cap="flat" cmpd="sng">
            <a:solidFill>
              <a:srgbClr val="2F491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7" name="Google Shape;197;p27"/>
          <p:cNvSpPr txBox="1"/>
          <p:nvPr/>
        </p:nvSpPr>
        <p:spPr>
          <a:xfrm>
            <a:off x="8404585" y="1514696"/>
            <a:ext cx="234930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Lato"/>
                <a:ea typeface="Lato"/>
                <a:cs typeface="Lato"/>
                <a:sym typeface="Lato"/>
              </a:rPr>
              <a:t>Create  Our New Name - ?</a:t>
            </a:r>
            <a:br>
              <a:rPr lang="en-US" sz="2800" b="1" dirty="0">
                <a:solidFill>
                  <a:schemeClr val="dk1"/>
                </a:solidFill>
                <a:latin typeface="Lato"/>
                <a:ea typeface="Lato"/>
                <a:cs typeface="Lato"/>
                <a:sym typeface="Lato"/>
              </a:rPr>
            </a:br>
            <a:br>
              <a:rPr lang="en-US" sz="2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800" b="1" dirty="0">
              <a:solidFill>
                <a:schemeClr val="dk1"/>
              </a:solidFill>
              <a:latin typeface="Lato"/>
              <a:ea typeface="Lato"/>
              <a:cs typeface="Lato"/>
              <a:sym typeface="Lato"/>
            </a:endParaRPr>
          </a:p>
          <a:p>
            <a:pPr marL="0" marR="0" lvl="0" indent="0" algn="l" rtl="0">
              <a:spcBef>
                <a:spcPts val="0"/>
              </a:spcBef>
              <a:spcAft>
                <a:spcPts val="0"/>
              </a:spcAft>
              <a:buNone/>
            </a:pPr>
            <a:r>
              <a:rPr lang="en-US" sz="2800" b="1" dirty="0">
                <a:solidFill>
                  <a:schemeClr val="dk1"/>
                </a:solidFill>
                <a:latin typeface="Lato"/>
                <a:ea typeface="Lato"/>
                <a:cs typeface="Lato"/>
                <a:sym typeface="Lato"/>
              </a:rPr>
              <a:t>Create Our New Logo - ?</a:t>
            </a:r>
            <a:endParaRPr dirty="0"/>
          </a:p>
        </p:txBody>
      </p:sp>
      <p:pic>
        <p:nvPicPr>
          <p:cNvPr id="198" name="Google Shape;198;p27" descr="A cartoon of a child looking at a road with a castle in the background&#10;&#10;Description automatically generated"/>
          <p:cNvPicPr preferRelativeResize="0"/>
          <p:nvPr/>
        </p:nvPicPr>
        <p:blipFill rotWithShape="1">
          <a:blip r:embed="rId6">
            <a:alphaModFix/>
          </a:blip>
          <a:srcRect/>
          <a:stretch/>
        </p:blipFill>
        <p:spPr>
          <a:xfrm>
            <a:off x="4664132" y="4269143"/>
            <a:ext cx="2671237" cy="2253812"/>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99" name="Google Shape;199;p27"/>
          <p:cNvSpPr txBox="1"/>
          <p:nvPr/>
        </p:nvSpPr>
        <p:spPr>
          <a:xfrm>
            <a:off x="4560250" y="3227474"/>
            <a:ext cx="277511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Lato"/>
                <a:ea typeface="Lato"/>
                <a:cs typeface="Lato"/>
                <a:sym typeface="Lato"/>
              </a:rPr>
              <a:t>Win a prize</a:t>
            </a:r>
            <a:endParaRPr dirty="0"/>
          </a:p>
        </p:txBody>
      </p:sp>
      <p:pic>
        <p:nvPicPr>
          <p:cNvPr id="200" name="Google Shape;200;p27" descr="A stack of money with rubber bands&#10;&#10;Description automatically generated"/>
          <p:cNvPicPr preferRelativeResize="0"/>
          <p:nvPr/>
        </p:nvPicPr>
        <p:blipFill rotWithShape="1">
          <a:blip r:embed="rId7">
            <a:alphaModFix/>
          </a:blip>
          <a:srcRect r="646" b="10888"/>
          <a:stretch/>
        </p:blipFill>
        <p:spPr>
          <a:xfrm>
            <a:off x="5375585" y="1386765"/>
            <a:ext cx="1140667" cy="1023067"/>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2" descr="A close-up of a sign&#10;&#10;Description automatically generated"/>
          <p:cNvPicPr preferRelativeResize="0"/>
          <p:nvPr/>
        </p:nvPicPr>
        <p:blipFill rotWithShape="1">
          <a:blip r:embed="rId3">
            <a:alphaModFix/>
          </a:blip>
          <a:srcRect l="20405" t="35324" r="17953" b="10355"/>
          <a:stretch/>
        </p:blipFill>
        <p:spPr>
          <a:xfrm>
            <a:off x="2570145" y="1945431"/>
            <a:ext cx="6979733" cy="3965511"/>
          </a:xfrm>
          <a:prstGeom prst="rect">
            <a:avLst/>
          </a:prstGeom>
          <a:noFill/>
          <a:ln>
            <a:noFill/>
          </a:ln>
        </p:spPr>
      </p:pic>
      <p:sp>
        <p:nvSpPr>
          <p:cNvPr id="2" name="Google Shape;144;p16">
            <a:extLst>
              <a:ext uri="{FF2B5EF4-FFF2-40B4-BE49-F238E27FC236}">
                <a16:creationId xmlns:a16="http://schemas.microsoft.com/office/drawing/2014/main" id="{F0FB396F-66A9-7293-9584-050C04B906C0}"/>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Early Local Billboard Idea!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descr="A red and white advertisement with a group of people&#10;&#10;Description automatically generated"/>
          <p:cNvPicPr preferRelativeResize="0"/>
          <p:nvPr/>
        </p:nvPicPr>
        <p:blipFill rotWithShape="1">
          <a:blip r:embed="rId3">
            <a:alphaModFix/>
          </a:blip>
          <a:srcRect/>
          <a:stretch/>
        </p:blipFill>
        <p:spPr>
          <a:xfrm>
            <a:off x="3117318" y="1609531"/>
            <a:ext cx="5798082" cy="5131836"/>
          </a:xfrm>
          <a:prstGeom prst="rect">
            <a:avLst/>
          </a:prstGeom>
          <a:noFill/>
          <a:ln>
            <a:noFill/>
          </a:ln>
        </p:spPr>
      </p:pic>
      <p:sp>
        <p:nvSpPr>
          <p:cNvPr id="3" name="Google Shape;144;p16">
            <a:extLst>
              <a:ext uri="{FF2B5EF4-FFF2-40B4-BE49-F238E27FC236}">
                <a16:creationId xmlns:a16="http://schemas.microsoft.com/office/drawing/2014/main" id="{3DEFA837-1F80-BD30-126B-475E552CE163}"/>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Early Local Ad Idea!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flipH="1">
            <a:off x="2041850" y="5780312"/>
            <a:ext cx="7237444" cy="50542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1800"/>
              <a:buNone/>
            </a:pPr>
            <a:r>
              <a:rPr lang="en-US" dirty="0"/>
              <a:t>Q&amp;A</a:t>
            </a:r>
            <a:endParaRPr dirty="0"/>
          </a:p>
        </p:txBody>
      </p:sp>
      <p:sp>
        <p:nvSpPr>
          <p:cNvPr id="2" name="Google Shape;144;p16">
            <a:extLst>
              <a:ext uri="{FF2B5EF4-FFF2-40B4-BE49-F238E27FC236}">
                <a16:creationId xmlns:a16="http://schemas.microsoft.com/office/drawing/2014/main" id="{6587E635-1E43-4CE9-D5A8-824EE5619ED9}"/>
              </a:ext>
            </a:extLst>
          </p:cNvPr>
          <p:cNvSpPr txBox="1">
            <a:spLocks/>
          </p:cNvSpPr>
          <p:nvPr/>
        </p:nvSpPr>
        <p:spPr>
          <a:xfrm>
            <a:off x="838200" y="36046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US" sz="4400" b="1" dirty="0">
                <a:latin typeface="Lato"/>
                <a:ea typeface="Lato"/>
                <a:cs typeface="Lato"/>
                <a:sym typeface="Lato"/>
              </a:rPr>
              <a:t>Come Join the Fun!</a:t>
            </a:r>
          </a:p>
        </p:txBody>
      </p:sp>
      <p:pic>
        <p:nvPicPr>
          <p:cNvPr id="3" name="Picture 2" descr="A picture containing skating, road, transport&#10;&#10;Description automatically generated">
            <a:extLst>
              <a:ext uri="{FF2B5EF4-FFF2-40B4-BE49-F238E27FC236}">
                <a16:creationId xmlns:a16="http://schemas.microsoft.com/office/drawing/2014/main" id="{3E562850-676D-8B2D-64C8-A76B1888A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717" y="1883152"/>
            <a:ext cx="5350402" cy="3546262"/>
          </a:xfrm>
          <a:prstGeom prst="rect">
            <a:avLst/>
          </a:prstGeom>
          <a:blipFill>
            <a:blip r:embed="rId4"/>
            <a:tile tx="0" ty="0" sx="100000" sy="100000" flip="none" algn="tl"/>
          </a:blipFill>
          <a:ln w="952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1461168" y="570252"/>
            <a:ext cx="765466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The real details if you care ?</a:t>
            </a:r>
            <a:endParaRPr dirty="0"/>
          </a:p>
        </p:txBody>
      </p:sp>
      <p:sp>
        <p:nvSpPr>
          <p:cNvPr id="122" name="Google Shape;122;p17"/>
          <p:cNvSpPr txBox="1"/>
          <p:nvPr/>
        </p:nvSpPr>
        <p:spPr>
          <a:xfrm>
            <a:off x="950500" y="1729975"/>
            <a:ext cx="9616500" cy="4536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Membership has declined from 30,000 to 8,800 (Net 4%/yr.)</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Operating costs including luncheon costs are inflating</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Some branches have difficulty meeting restaurant minimums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Member median age is increasing at nearly a ½ year per year</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An increasing number of members are “aging out”</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New younger members are not replacing those aging out</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Volunteering is declining as median age increases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and State are having difficulty replacing leaders</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cannot or are not surviving without leadership</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Branches have dropped from 179 to 84 for lack of leadership</a:t>
            </a: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Men with increasing leisure time appear not to be joiners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2853709" y="449645"/>
            <a:ext cx="653062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dk1"/>
                </a:solidFill>
                <a:latin typeface="Lato"/>
                <a:ea typeface="Lato"/>
                <a:cs typeface="Lato"/>
                <a:sym typeface="Lato"/>
              </a:rPr>
              <a:t> So Where is SIR Going?</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FB88A4C-7511-AA59-786C-0089E5610581}"/>
              </a:ext>
            </a:extLst>
          </p:cNvPr>
          <p:cNvPicPr>
            <a:picLocks noChangeAspect="1"/>
          </p:cNvPicPr>
          <p:nvPr/>
        </p:nvPicPr>
        <p:blipFill rotWithShape="1">
          <a:blip r:embed="rId3"/>
          <a:srcRect l="1166" t="996" r="1799" b="1813"/>
          <a:stretch/>
        </p:blipFill>
        <p:spPr>
          <a:xfrm>
            <a:off x="3604422" y="1945433"/>
            <a:ext cx="5029199" cy="4264831"/>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2" name="Google Shape;207;p28">
            <a:extLst>
              <a:ext uri="{FF2B5EF4-FFF2-40B4-BE49-F238E27FC236}">
                <a16:creationId xmlns:a16="http://schemas.microsoft.com/office/drawing/2014/main" id="{6375EE87-27DA-62E2-C800-9A8609BB42F2}"/>
              </a:ext>
            </a:extLst>
          </p:cNvPr>
          <p:cNvPicPr preferRelativeResize="0"/>
          <p:nvPr/>
        </p:nvPicPr>
        <p:blipFill rotWithShape="1">
          <a:blip r:embed="rId4">
            <a:alphaModFix/>
          </a:blip>
          <a:srcRect/>
          <a:stretch/>
        </p:blipFill>
        <p:spPr>
          <a:xfrm>
            <a:off x="519404" y="548651"/>
            <a:ext cx="1713720" cy="1490425"/>
          </a:xfrm>
          <a:prstGeom prst="rect">
            <a:avLst/>
          </a:prstGeom>
          <a:noFill/>
          <a:ln w="28575" cap="flat" cmpd="sng">
            <a:solidFill>
              <a:schemeClr val="dk1"/>
            </a:solidFill>
            <a:prstDash val="solid"/>
            <a:round/>
            <a:headEnd type="none" w="sm" len="sm"/>
            <a:tailEnd type="none" w="sm" len="sm"/>
          </a:ln>
        </p:spPr>
      </p:pic>
      <p:pic>
        <p:nvPicPr>
          <p:cNvPr id="4" name="Google Shape;208;p28">
            <a:extLst>
              <a:ext uri="{FF2B5EF4-FFF2-40B4-BE49-F238E27FC236}">
                <a16:creationId xmlns:a16="http://schemas.microsoft.com/office/drawing/2014/main" id="{BECD64BA-B72E-0C8A-E64A-AE771D41C3A3}"/>
              </a:ext>
            </a:extLst>
          </p:cNvPr>
          <p:cNvPicPr preferRelativeResize="0"/>
          <p:nvPr/>
        </p:nvPicPr>
        <p:blipFill rotWithShape="1">
          <a:blip r:embed="rId5">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p:nvPr/>
        </p:nvSpPr>
        <p:spPr>
          <a:xfrm>
            <a:off x="2562030" y="808328"/>
            <a:ext cx="70679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So how do you look at SIR ?</a:t>
            </a:r>
            <a:endParaRPr dirty="0"/>
          </a:p>
        </p:txBody>
      </p:sp>
      <p:pic>
        <p:nvPicPr>
          <p:cNvPr id="106" name="Google Shape;106;p15"/>
          <p:cNvPicPr preferRelativeResize="0"/>
          <p:nvPr/>
        </p:nvPicPr>
        <p:blipFill rotWithShape="1">
          <a:blip r:embed="rId3">
            <a:alphaModFix/>
          </a:blip>
          <a:srcRect/>
          <a:stretch/>
        </p:blipFill>
        <p:spPr>
          <a:xfrm>
            <a:off x="519404"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07" name="Google Shape;107;p15"/>
          <p:cNvSpPr txBox="1"/>
          <p:nvPr/>
        </p:nvSpPr>
        <p:spPr>
          <a:xfrm>
            <a:off x="2309670" y="2344418"/>
            <a:ext cx="8644657"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Lato"/>
                <a:ea typeface="Lato"/>
                <a:cs typeface="Lato"/>
                <a:sym typeface="Lato"/>
              </a:rPr>
              <a:t>Every branch is different reflecting its community and current leadership.</a:t>
            </a:r>
            <a:br>
              <a:rPr lang="en-US" sz="3200" b="1" dirty="0">
                <a:solidFill>
                  <a:schemeClr val="dk1"/>
                </a:solidFill>
                <a:latin typeface="Lato"/>
                <a:ea typeface="Lato"/>
                <a:cs typeface="Lato"/>
                <a:sym typeface="Lato"/>
              </a:rPr>
            </a:br>
            <a:endParaRPr sz="3200" b="1" dirty="0">
              <a:solidFill>
                <a:schemeClr val="dk1"/>
              </a:solidFill>
              <a:latin typeface="Lato"/>
              <a:ea typeface="Lato"/>
              <a:cs typeface="Lato"/>
              <a:sym typeface="Lato"/>
            </a:endParaRPr>
          </a:p>
          <a:p>
            <a:pPr marL="0" marR="0" lvl="0" indent="0" algn="l" rtl="0">
              <a:spcBef>
                <a:spcPts val="0"/>
              </a:spcBef>
              <a:spcAft>
                <a:spcPts val="0"/>
              </a:spcAft>
              <a:buNone/>
            </a:pPr>
            <a:r>
              <a:rPr lang="en-US" sz="3200" b="1" dirty="0">
                <a:solidFill>
                  <a:schemeClr val="dk1"/>
                </a:solidFill>
                <a:latin typeface="Lato"/>
                <a:ea typeface="Lato"/>
                <a:cs typeface="Lato"/>
                <a:sym typeface="Lato"/>
              </a:rPr>
              <a:t>Every Area is different reflecting its branches’ personality and geographical dispersion.</a:t>
            </a:r>
            <a:endParaRPr dirty="0"/>
          </a:p>
          <a:p>
            <a:pPr marL="0" marR="0" lvl="0" indent="0" algn="l" rtl="0">
              <a:spcBef>
                <a:spcPts val="0"/>
              </a:spcBef>
              <a:spcAft>
                <a:spcPts val="0"/>
              </a:spcAft>
              <a:buNone/>
            </a:pPr>
            <a:endParaRPr sz="3200" b="1" dirty="0">
              <a:solidFill>
                <a:schemeClr val="dk1"/>
              </a:solidFill>
              <a:latin typeface="Lato"/>
              <a:ea typeface="Lato"/>
              <a:cs typeface="Lato"/>
              <a:sym typeface="Lato"/>
            </a:endParaRPr>
          </a:p>
          <a:p>
            <a:pPr marL="0" marR="0" lvl="0" indent="0" algn="l" rtl="0">
              <a:spcBef>
                <a:spcPts val="0"/>
              </a:spcBef>
              <a:spcAft>
                <a:spcPts val="0"/>
              </a:spcAft>
              <a:buNone/>
            </a:pPr>
            <a:r>
              <a:rPr lang="en-US" sz="3200" b="1" u="sng" dirty="0">
                <a:solidFill>
                  <a:schemeClr val="dk1"/>
                </a:solidFill>
                <a:latin typeface="Lato"/>
                <a:ea typeface="Lato"/>
                <a:cs typeface="Lato"/>
                <a:sym typeface="Lato"/>
              </a:rPr>
              <a:t>So can we agree on what SIR is or ought to be?</a:t>
            </a:r>
            <a:endParaRPr dirty="0"/>
          </a:p>
          <a:p>
            <a:pPr marL="0" marR="0" lvl="0" indent="0" algn="l" rtl="0">
              <a:spcBef>
                <a:spcPts val="0"/>
              </a:spcBef>
              <a:spcAft>
                <a:spcPts val="0"/>
              </a:spcAft>
              <a:buNone/>
            </a:pPr>
            <a:r>
              <a:rPr lang="en-US" sz="800" b="1" dirty="0">
                <a:solidFill>
                  <a:schemeClr val="dk1"/>
                </a:solidFill>
                <a:latin typeface="Lato"/>
                <a:ea typeface="Lato"/>
                <a:cs typeface="Lato"/>
                <a:sym typeface="Lato"/>
              </a:rPr>
              <a:t>   </a:t>
            </a:r>
            <a:endParaRPr sz="3200" b="1" dirty="0">
              <a:solidFill>
                <a:schemeClr val="dk1"/>
              </a:solidFill>
              <a:latin typeface="Lato"/>
              <a:ea typeface="Lato"/>
              <a:cs typeface="Lato"/>
              <a:sym typeface="Lato"/>
            </a:endParaRPr>
          </a:p>
        </p:txBody>
      </p:sp>
      <p:pic>
        <p:nvPicPr>
          <p:cNvPr id="108" name="Google Shape;108;p15"/>
          <p:cNvPicPr preferRelativeResize="0"/>
          <p:nvPr/>
        </p:nvPicPr>
        <p:blipFill rotWithShape="1">
          <a:blip r:embed="rId4">
            <a:alphaModFix/>
          </a:blip>
          <a:srcRect/>
          <a:stretch/>
        </p:blipFill>
        <p:spPr>
          <a:xfrm>
            <a:off x="9874291" y="612604"/>
            <a:ext cx="1667675" cy="1426472"/>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586382" y="2356927"/>
            <a:ext cx="9969751" cy="307772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Arial"/>
              <a:buChar char="•"/>
            </a:pPr>
            <a:r>
              <a:rPr lang="en-US" sz="2600" b="1" u="sng" dirty="0">
                <a:solidFill>
                  <a:srgbClr val="0070C0"/>
                </a:solidFill>
                <a:latin typeface="Lato"/>
                <a:ea typeface="Lato"/>
                <a:cs typeface="Lato"/>
                <a:sym typeface="Lato"/>
              </a:rPr>
              <a:t>Invisible</a:t>
            </a:r>
            <a:r>
              <a:rPr lang="en-US" sz="2600" b="1" dirty="0">
                <a:solidFill>
                  <a:srgbClr val="0070C0"/>
                </a:solidFill>
                <a:latin typeface="Lato"/>
                <a:ea typeface="Lato"/>
                <a:cs typeface="Lato"/>
                <a:sym typeface="Lato"/>
              </a:rPr>
              <a:t> </a:t>
            </a:r>
            <a:r>
              <a:rPr lang="en-US" sz="2600" b="1" dirty="0">
                <a:solidFill>
                  <a:schemeClr val="dk1"/>
                </a:solidFill>
                <a:latin typeface="Lato"/>
                <a:ea typeface="Lato"/>
                <a:cs typeface="Lato"/>
                <a:sym typeface="Lato"/>
              </a:rPr>
              <a:t>in our communities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Font typeface="Arial"/>
              <a:buChar char="•"/>
            </a:pPr>
            <a:r>
              <a:rPr lang="en-US" sz="2600" b="1" u="sng" dirty="0">
                <a:solidFill>
                  <a:srgbClr val="0070C0"/>
                </a:solidFill>
                <a:latin typeface="Lato"/>
                <a:ea typeface="Lato"/>
                <a:cs typeface="Lato"/>
                <a:sym typeface="Lato"/>
              </a:rPr>
              <a:t>Understaffed and underfunded</a:t>
            </a:r>
            <a:r>
              <a:rPr lang="en-US" sz="2600" b="1" dirty="0">
                <a:solidFill>
                  <a:schemeClr val="dk1"/>
                </a:solidFill>
                <a:latin typeface="Lato"/>
                <a:ea typeface="Lato"/>
                <a:cs typeface="Lato"/>
                <a:sym typeface="Lato"/>
              </a:rPr>
              <a:t> to deliver State services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Font typeface="Arial"/>
              <a:buChar char="•"/>
            </a:pPr>
            <a:r>
              <a:rPr lang="en-US" sz="2600" b="1" u="sng" dirty="0">
                <a:solidFill>
                  <a:srgbClr val="0070C0"/>
                </a:solidFill>
                <a:latin typeface="Lato"/>
                <a:ea typeface="Lato"/>
                <a:cs typeface="Lato"/>
                <a:sym typeface="Lato"/>
              </a:rPr>
              <a:t>Tough attracting leadership</a:t>
            </a:r>
            <a:r>
              <a:rPr lang="en-US" sz="2600" b="1" dirty="0">
                <a:solidFill>
                  <a:schemeClr val="dk1"/>
                </a:solidFill>
                <a:latin typeface="Lato"/>
                <a:ea typeface="Lato"/>
                <a:cs typeface="Lato"/>
                <a:sym typeface="Lato"/>
              </a:rPr>
              <a:t> at both the branch &amp; State level</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Font typeface="Arial"/>
              <a:buChar char="•"/>
            </a:pPr>
            <a:r>
              <a:rPr lang="en-US" sz="2600" b="1" u="sng" dirty="0">
                <a:solidFill>
                  <a:srgbClr val="0070C0"/>
                </a:solidFill>
                <a:latin typeface="Lato"/>
                <a:ea typeface="Lato"/>
                <a:cs typeface="Lato"/>
                <a:sym typeface="Lato"/>
              </a:rPr>
              <a:t>Membership is aging and declining</a:t>
            </a:r>
            <a:r>
              <a:rPr lang="en-US" sz="2600" b="1" dirty="0">
                <a:solidFill>
                  <a:schemeClr val="dk1"/>
                </a:solidFill>
                <a:latin typeface="Lato"/>
                <a:ea typeface="Lato"/>
                <a:cs typeface="Lato"/>
                <a:sym typeface="Lato"/>
              </a:rPr>
              <a:t> at 4-7% per year</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Font typeface="Arial"/>
              <a:buChar char="•"/>
            </a:pPr>
            <a:r>
              <a:rPr lang="en-US" sz="2600" b="1" u="sng" dirty="0">
                <a:solidFill>
                  <a:srgbClr val="0070C0"/>
                </a:solidFill>
                <a:latin typeface="Lato"/>
                <a:ea typeface="Lato"/>
                <a:cs typeface="Lato"/>
                <a:sym typeface="Lato"/>
              </a:rPr>
              <a:t>Branches are folding</a:t>
            </a:r>
            <a:r>
              <a:rPr lang="en-US" sz="2600" dirty="0">
                <a:solidFill>
                  <a:schemeClr val="dk1"/>
                </a:solidFill>
                <a:latin typeface="Lato"/>
                <a:ea typeface="Lato"/>
                <a:cs typeface="Lato"/>
                <a:sym typeface="Lato"/>
              </a:rPr>
              <a:t> </a:t>
            </a:r>
            <a:r>
              <a:rPr lang="en-US" sz="2600" b="1" dirty="0">
                <a:solidFill>
                  <a:schemeClr val="dk1"/>
                </a:solidFill>
                <a:latin typeface="Lato"/>
                <a:ea typeface="Lato"/>
                <a:cs typeface="Lato"/>
                <a:sym typeface="Lato"/>
              </a:rPr>
              <a:t>by merging or dissolving at 2-5 per year</a:t>
            </a:r>
            <a:endParaRPr dirty="0"/>
          </a:p>
        </p:txBody>
      </p:sp>
      <p:pic>
        <p:nvPicPr>
          <p:cNvPr id="114" name="Google Shape;114;p16"/>
          <p:cNvPicPr preferRelativeResize="0"/>
          <p:nvPr/>
        </p:nvPicPr>
        <p:blipFill rotWithShape="1">
          <a:blip r:embed="rId3">
            <a:alphaModFix/>
          </a:blip>
          <a:srcRect/>
          <a:stretch/>
        </p:blipFill>
        <p:spPr>
          <a:xfrm>
            <a:off x="519404"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15" name="Google Shape;115;p16"/>
          <p:cNvSpPr txBox="1"/>
          <p:nvPr/>
        </p:nvSpPr>
        <p:spPr>
          <a:xfrm>
            <a:off x="2491274" y="560912"/>
            <a:ext cx="729653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So how is SIR Really Doing ?</a:t>
            </a:r>
            <a:endParaRPr dirty="0"/>
          </a:p>
        </p:txBody>
      </p:sp>
      <p:pic>
        <p:nvPicPr>
          <p:cNvPr id="116" name="Google Shape;116;p16" descr="A cartoon of a child looking at a road with a castle in the background&#10;&#10;Description automatically generated"/>
          <p:cNvPicPr preferRelativeResize="0"/>
          <p:nvPr/>
        </p:nvPicPr>
        <p:blipFill rotWithShape="1">
          <a:blip r:embed="rId4">
            <a:alphaModFix/>
          </a:blip>
          <a:srcRect/>
          <a:stretch/>
        </p:blipFill>
        <p:spPr>
          <a:xfrm>
            <a:off x="9787812" y="623359"/>
            <a:ext cx="1880120" cy="1586320"/>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1420479" y="566983"/>
            <a:ext cx="87976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Questions being asked at State SIR</a:t>
            </a:r>
            <a:endParaRPr dirty="0"/>
          </a:p>
        </p:txBody>
      </p:sp>
      <p:sp>
        <p:nvSpPr>
          <p:cNvPr id="140" name="Google Shape;140;p20"/>
          <p:cNvSpPr txBox="1"/>
          <p:nvPr/>
        </p:nvSpPr>
        <p:spPr>
          <a:xfrm>
            <a:off x="1022895" y="1870697"/>
            <a:ext cx="10789659" cy="37856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Is SIR’s </a:t>
            </a:r>
            <a:r>
              <a:rPr lang="en-US" sz="2600" u="sng" dirty="0">
                <a:solidFill>
                  <a:schemeClr val="dk1"/>
                </a:solidFill>
                <a:latin typeface="Lato"/>
                <a:ea typeface="Lato"/>
                <a:cs typeface="Lato"/>
                <a:sym typeface="Lato"/>
              </a:rPr>
              <a:t>raison d’etre</a:t>
            </a:r>
            <a:r>
              <a:rPr lang="en-US" sz="2600" dirty="0">
                <a:solidFill>
                  <a:schemeClr val="dk1"/>
                </a:solidFill>
                <a:latin typeface="Lato"/>
                <a:ea typeface="Lato"/>
                <a:cs typeface="Lato"/>
                <a:sym typeface="Lato"/>
              </a:rPr>
              <a:t> </a:t>
            </a:r>
            <a:r>
              <a:rPr lang="en-US" sz="2600" b="1" u="sng" dirty="0">
                <a:solidFill>
                  <a:srgbClr val="0070C0"/>
                </a:solidFill>
                <a:latin typeface="Lato"/>
                <a:ea typeface="Lato"/>
                <a:cs typeface="Lato"/>
                <a:sym typeface="Lato"/>
              </a:rPr>
              <a:t>attractive to today’s individuals </a:t>
            </a:r>
            <a:r>
              <a:rPr lang="en-US" sz="2600" dirty="0">
                <a:solidFill>
                  <a:schemeClr val="dk1"/>
                </a:solidFill>
                <a:latin typeface="Lato"/>
                <a:ea typeface="Lato"/>
                <a:cs typeface="Lato"/>
                <a:sym typeface="Lato"/>
              </a:rPr>
              <a:t>with leisure time</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incorporation documents reflective of the times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We are race and faith neutral – should we be age and</a:t>
            </a:r>
            <a:r>
              <a:rPr lang="en-US" sz="2600" dirty="0">
                <a:solidFill>
                  <a:schemeClr val="tx1"/>
                </a:solidFill>
                <a:latin typeface="Lato"/>
                <a:ea typeface="Lato"/>
                <a:cs typeface="Lato"/>
                <a:sym typeface="Lato"/>
              </a:rPr>
              <a:t> gender neutral</a:t>
            </a:r>
            <a:endParaRPr sz="2600" dirty="0">
              <a:solidFill>
                <a:schemeClr val="tx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name and logo reflective of who we want and need to be</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our position titles meaningful today or dated and funny</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Who manages State SIR and its branches when no one volunteers</a:t>
            </a:r>
            <a:endParaRPr dirty="0"/>
          </a:p>
          <a:p>
            <a:pPr marL="457200" marR="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p:nvPr/>
        </p:nvSpPr>
        <p:spPr>
          <a:xfrm>
            <a:off x="1026391" y="1614099"/>
            <a:ext cx="10632209" cy="3262401"/>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b="1"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we too “heavy handed” with unwanted “Rules and Regulations”</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Is our business model (parent with many children) still viable</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Are SIR’s “parent” services still wanted and needed by the “subsidiary”</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For what services is a branch willing to pay State SIR to deliver </a:t>
            </a:r>
            <a:endParaRPr dirty="0">
              <a:solidFill>
                <a:schemeClr val="dk1"/>
              </a:solidFill>
            </a:endParaRPr>
          </a:p>
          <a:p>
            <a:pPr marL="457200" lvl="0" indent="0" algn="l" rtl="0">
              <a:spcBef>
                <a:spcPts val="0"/>
              </a:spcBef>
              <a:spcAft>
                <a:spcPts val="0"/>
              </a:spcAft>
              <a:buNone/>
            </a:pPr>
            <a:endParaRPr dirty="0">
              <a:solidFill>
                <a:schemeClr val="dk1"/>
              </a:solidFill>
              <a:latin typeface="Lato"/>
              <a:ea typeface="Lato"/>
              <a:cs typeface="Lato"/>
              <a:sym typeface="Lato"/>
            </a:endParaRPr>
          </a:p>
          <a:p>
            <a:pPr marL="28575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Should State SIR hire outside help to meet branch wants and needs</a:t>
            </a:r>
            <a:endParaRPr dirty="0"/>
          </a:p>
        </p:txBody>
      </p:sp>
      <p:sp>
        <p:nvSpPr>
          <p:cNvPr id="2" name="Google Shape;133;p19">
            <a:extLst>
              <a:ext uri="{FF2B5EF4-FFF2-40B4-BE49-F238E27FC236}">
                <a16:creationId xmlns:a16="http://schemas.microsoft.com/office/drawing/2014/main" id="{A8F39210-80D9-5F27-85C8-9905480D283A}"/>
              </a:ext>
            </a:extLst>
          </p:cNvPr>
          <p:cNvSpPr txBox="1"/>
          <p:nvPr/>
        </p:nvSpPr>
        <p:spPr>
          <a:xfrm>
            <a:off x="1419453" y="558800"/>
            <a:ext cx="978661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More State Questions…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1419453" y="558800"/>
            <a:ext cx="97866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Questions Branches should be asking</a:t>
            </a:r>
            <a:endParaRPr dirty="0"/>
          </a:p>
        </p:txBody>
      </p:sp>
      <p:sp>
        <p:nvSpPr>
          <p:cNvPr id="134" name="Google Shape;134;p19"/>
          <p:cNvSpPr txBox="1"/>
          <p:nvPr/>
        </p:nvSpPr>
        <p:spPr>
          <a:xfrm>
            <a:off x="1029623" y="1870046"/>
            <a:ext cx="10482300" cy="44011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How visible is our branch in our community – do we care?</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have we done lately to attract prospects – important to us?</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is more important to our members: lunches, activities, events?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How successful have we been attracting new BEC members?</a:t>
            </a:r>
            <a:endParaRPr dirty="0"/>
          </a:p>
          <a:p>
            <a:pPr marL="457200" marR="0" lvl="0" indent="0" algn="l" rtl="0">
              <a:spcBef>
                <a:spcPts val="0"/>
              </a:spcBef>
              <a:spcAft>
                <a:spcPts val="0"/>
              </a:spcAft>
              <a:buNone/>
            </a:pPr>
            <a:endParaRPr dirty="0"/>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Do we have a succession plan for all key positions in our branch?</a:t>
            </a:r>
            <a:endParaRPr dirty="0"/>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For what do we look to State to provide – Anything?</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What if State was to go away – where would we get their services?</a:t>
            </a:r>
            <a:endParaRPr sz="2600" dirty="0">
              <a:solidFill>
                <a:schemeClr val="dk1"/>
              </a:solidFill>
              <a:latin typeface="Lato"/>
              <a:ea typeface="Lato"/>
              <a:cs typeface="Lato"/>
              <a:sym typeface="Lato"/>
            </a:endParaRPr>
          </a:p>
          <a:p>
            <a:pPr marL="457200" marR="0" lvl="0" indent="0" algn="l" rtl="0">
              <a:spcBef>
                <a:spcPts val="0"/>
              </a:spcBef>
              <a:spcAft>
                <a:spcPts val="0"/>
              </a:spcAft>
              <a:buNone/>
            </a:pPr>
            <a:endParaRPr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464263" y="570252"/>
            <a:ext cx="954299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dk1"/>
                </a:solidFill>
                <a:latin typeface="Lato"/>
                <a:ea typeface="Lato"/>
                <a:cs typeface="Lato"/>
                <a:sym typeface="Lato"/>
              </a:rPr>
              <a:t>A few of the details and issues:</a:t>
            </a:r>
            <a:endParaRPr dirty="0"/>
          </a:p>
        </p:txBody>
      </p:sp>
      <p:sp>
        <p:nvSpPr>
          <p:cNvPr id="128" name="Google Shape;128;p18"/>
          <p:cNvSpPr txBox="1"/>
          <p:nvPr/>
        </p:nvSpPr>
        <p:spPr>
          <a:xfrm>
            <a:off x="1053573" y="1451077"/>
            <a:ext cx="10283700" cy="5047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Lato"/>
                <a:ea typeface="Lato"/>
                <a:cs typeface="Lato"/>
                <a:sym typeface="Lato"/>
              </a:rPr>
              <a:t>SIR as an organization is at a Fork in the Road</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36% of the branches are growing in membership - year to year</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36% of the branches are slowly declining in membership</a:t>
            </a:r>
            <a:endParaRPr dirty="0"/>
          </a:p>
          <a:p>
            <a:pPr marL="457200" marR="0" lvl="0" indent="-457200" algn="l" rtl="0">
              <a:spcBef>
                <a:spcPts val="0"/>
              </a:spcBef>
              <a:spcAft>
                <a:spcPts val="0"/>
              </a:spcAft>
              <a:buClr>
                <a:schemeClr val="dk1"/>
              </a:buClr>
              <a:buSzPts val="2600"/>
              <a:buFont typeface="Arial"/>
              <a:buChar char="•"/>
            </a:pPr>
            <a:r>
              <a:rPr lang="en-US" sz="2600" dirty="0">
                <a:solidFill>
                  <a:schemeClr val="dk1"/>
                </a:solidFill>
                <a:latin typeface="Lato"/>
                <a:ea typeface="Lato"/>
                <a:cs typeface="Lato"/>
                <a:sym typeface="Lato"/>
              </a:rPr>
              <a:t>28% of the branches are rapidly declining in membership</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0" marR="0" lvl="0" indent="0" algn="l" rtl="0">
              <a:spcBef>
                <a:spcPts val="0"/>
              </a:spcBef>
              <a:spcAft>
                <a:spcPts val="0"/>
              </a:spcAft>
              <a:buNone/>
            </a:pPr>
            <a:r>
              <a:rPr lang="en-US" sz="3200" b="1" dirty="0">
                <a:solidFill>
                  <a:schemeClr val="dk1"/>
                </a:solidFill>
                <a:latin typeface="Lato"/>
                <a:ea typeface="Lato"/>
                <a:cs typeface="Lato"/>
                <a:sym typeface="Lato"/>
              </a:rPr>
              <a:t>Many Branches are “stand alone” organizations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Up to 40% don’t open State eMails or attend State functions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Most are unaware of State resources or content on State website</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Attempts to follow State marketing guidelines or designs vary</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Few have interest in collaborating with other branches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Many are slow to send in legally required documents</a:t>
            </a:r>
            <a:endParaRPr dirty="0"/>
          </a:p>
          <a:p>
            <a:pPr marL="457200" marR="0" lvl="0" indent="-457200" algn="l" rtl="0">
              <a:spcBef>
                <a:spcPts val="0"/>
              </a:spcBef>
              <a:spcAft>
                <a:spcPts val="0"/>
              </a:spcAft>
              <a:buClr>
                <a:schemeClr val="dk1"/>
              </a:buClr>
              <a:buSzPts val="2600"/>
              <a:buChar char="•"/>
            </a:pPr>
            <a:r>
              <a:rPr lang="en-US" sz="2600" dirty="0">
                <a:solidFill>
                  <a:schemeClr val="dk1"/>
                </a:solidFill>
                <a:latin typeface="Lato"/>
                <a:ea typeface="Lato"/>
                <a:cs typeface="Lato"/>
                <a:sym typeface="Lato"/>
              </a:rPr>
              <a:t>Most hold State SIR at “arms length”</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598715" y="4049427"/>
            <a:ext cx="11415304" cy="218521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Keep on the same declining path with fewer branches and members.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Aggressively promote a new image to improve visibility &amp; attractiveness.</a:t>
            </a:r>
            <a:r>
              <a:rPr lang="en-US" sz="800" b="1" dirty="0">
                <a:solidFill>
                  <a:schemeClr val="dk1"/>
                </a:solidFill>
                <a:latin typeface="Lato"/>
                <a:ea typeface="Lato"/>
                <a:cs typeface="Lato"/>
                <a:sym typeface="Lato"/>
              </a:rPr>
              <a:t>  </a:t>
            </a:r>
            <a:br>
              <a:rPr lang="en-US" sz="800" b="1" dirty="0">
                <a:solidFill>
                  <a:schemeClr val="dk1"/>
                </a:solidFill>
                <a:latin typeface="Lato"/>
                <a:ea typeface="Lato"/>
                <a:cs typeface="Lato"/>
                <a:sym typeface="Lato"/>
              </a:rPr>
            </a:br>
            <a:br>
              <a:rPr lang="en-US" sz="800" b="1" dirty="0">
                <a:solidFill>
                  <a:schemeClr val="dk1"/>
                </a:solidFill>
                <a:latin typeface="Lato"/>
                <a:ea typeface="Lato"/>
                <a:cs typeface="Lato"/>
                <a:sym typeface="Lato"/>
              </a:rPr>
            </a:br>
            <a:r>
              <a:rPr lang="en-US" sz="8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514350" marR="0" lvl="0" indent="-514350" algn="l" rtl="0">
              <a:spcBef>
                <a:spcPts val="0"/>
              </a:spcBef>
              <a:spcAft>
                <a:spcPts val="0"/>
              </a:spcAft>
              <a:buClr>
                <a:schemeClr val="dk1"/>
              </a:buClr>
              <a:buSzPts val="2600"/>
              <a:buFont typeface="Calibri"/>
              <a:buAutoNum type="arabicPeriod"/>
            </a:pPr>
            <a:r>
              <a:rPr lang="en-US" sz="2600" b="1" dirty="0">
                <a:solidFill>
                  <a:schemeClr val="dk1"/>
                </a:solidFill>
                <a:latin typeface="Lato"/>
                <a:ea typeface="Lato"/>
                <a:cs typeface="Lato"/>
                <a:sym typeface="Lato"/>
              </a:rPr>
              <a:t>Create a 501 (c) (3) organization, seek funding, hire leadership and </a:t>
            </a:r>
            <a:br>
              <a:rPr lang="en-US" sz="2600" b="1" dirty="0">
                <a:solidFill>
                  <a:schemeClr val="dk1"/>
                </a:solidFill>
                <a:latin typeface="Lato"/>
                <a:ea typeface="Lato"/>
                <a:cs typeface="Lato"/>
                <a:sym typeface="Lato"/>
              </a:rPr>
            </a:br>
            <a:r>
              <a:rPr lang="en-US" sz="2600" b="1" dirty="0">
                <a:solidFill>
                  <a:schemeClr val="dk1"/>
                </a:solidFill>
                <a:latin typeface="Lato"/>
                <a:ea typeface="Lato"/>
                <a:cs typeface="Lato"/>
                <a:sym typeface="Lato"/>
              </a:rPr>
              <a:t>promote SIR digitally and in local media to gain visibility and growth.</a:t>
            </a:r>
            <a:endParaRPr dirty="0"/>
          </a:p>
        </p:txBody>
      </p:sp>
      <p:pic>
        <p:nvPicPr>
          <p:cNvPr id="153" name="Google Shape;153;p22"/>
          <p:cNvPicPr preferRelativeResize="0"/>
          <p:nvPr/>
        </p:nvPicPr>
        <p:blipFill rotWithShape="1">
          <a:blip r:embed="rId3">
            <a:alphaModFix/>
          </a:blip>
          <a:srcRect/>
          <a:stretch/>
        </p:blipFill>
        <p:spPr>
          <a:xfrm>
            <a:off x="519404" y="548651"/>
            <a:ext cx="1713720" cy="1490425"/>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54" name="Google Shape;154;p22" descr="A cartoon of a child looking at a road with a castle in the background&#10;&#10;Description automatically generated"/>
          <p:cNvPicPr preferRelativeResize="0"/>
          <p:nvPr/>
        </p:nvPicPr>
        <p:blipFill rotWithShape="1">
          <a:blip r:embed="rId4">
            <a:alphaModFix/>
          </a:blip>
          <a:srcRect/>
          <a:stretch/>
        </p:blipFill>
        <p:spPr>
          <a:xfrm>
            <a:off x="9787812" y="623359"/>
            <a:ext cx="1880120" cy="1586320"/>
          </a:xfrm>
          <a:prstGeom prst="rect">
            <a:avLst/>
          </a:prstGeom>
          <a:noFill/>
          <a:ln w="28575"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55" name="Google Shape;155;p22"/>
          <p:cNvSpPr txBox="1"/>
          <p:nvPr/>
        </p:nvSpPr>
        <p:spPr>
          <a:xfrm>
            <a:off x="2718126" y="3244055"/>
            <a:ext cx="76371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dirty="0">
                <a:solidFill>
                  <a:srgbClr val="0070C0"/>
                </a:solidFill>
                <a:latin typeface="Lato"/>
                <a:ea typeface="Lato"/>
                <a:cs typeface="Lato"/>
                <a:sym typeface="Lato"/>
              </a:rPr>
              <a:t>So what are SIR’s Alternatives ?</a:t>
            </a:r>
            <a:endParaRPr dirty="0">
              <a:solidFill>
                <a:srgbClr val="0070C0"/>
              </a:solidFill>
            </a:endParaRPr>
          </a:p>
        </p:txBody>
      </p:sp>
      <p:sp>
        <p:nvSpPr>
          <p:cNvPr id="156" name="Google Shape;156;p22"/>
          <p:cNvSpPr txBox="1"/>
          <p:nvPr/>
        </p:nvSpPr>
        <p:spPr>
          <a:xfrm>
            <a:off x="2718126" y="570588"/>
            <a:ext cx="609522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Lato"/>
                <a:ea typeface="Lato"/>
                <a:cs typeface="Lato"/>
                <a:sym typeface="Lato"/>
              </a:rPr>
              <a:t>The Road Not Taken</a:t>
            </a: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By Robert Frost </a:t>
            </a:r>
            <a:endParaRPr dirty="0"/>
          </a:p>
        </p:txBody>
      </p:sp>
      <p:sp>
        <p:nvSpPr>
          <p:cNvPr id="157" name="Google Shape;157;p22"/>
          <p:cNvSpPr txBox="1"/>
          <p:nvPr/>
        </p:nvSpPr>
        <p:spPr>
          <a:xfrm>
            <a:off x="2377652" y="2209679"/>
            <a:ext cx="726563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Lato"/>
                <a:ea typeface="Lato"/>
                <a:cs typeface="Lato"/>
                <a:sym typeface="Lato"/>
              </a:rPr>
              <a:t>This poem talks about having to </a:t>
            </a:r>
            <a:r>
              <a:rPr lang="en-US" sz="2400" b="1" i="1" u="sng" dirty="0">
                <a:solidFill>
                  <a:schemeClr val="dk1"/>
                </a:solidFill>
                <a:latin typeface="Lato"/>
                <a:ea typeface="Lato"/>
                <a:cs typeface="Lato"/>
                <a:sym typeface="Lato"/>
              </a:rPr>
              <a:t>make a decision when coming to a fork in the road – SIR is at the Fork</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1659</Words>
  <Application>Microsoft Office PowerPoint</Application>
  <PresentationFormat>Widescreen</PresentationFormat>
  <Paragraphs>137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Lato</vt:lpstr>
      <vt:lpstr>Calibri</vt:lpstr>
      <vt:lpstr>Arial</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Andy Danver</cp:lastModifiedBy>
  <cp:revision>14</cp:revision>
  <cp:lastPrinted>2024-06-23T00:32:17Z</cp:lastPrinted>
  <dcterms:modified xsi:type="dcterms:W3CDTF">2024-06-29T17:46:00Z</dcterms:modified>
</cp:coreProperties>
</file>